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84" r:id="rId1"/>
  </p:sldMasterIdLst>
  <p:notesMasterIdLst>
    <p:notesMasterId r:id="rId33"/>
  </p:notesMasterIdLst>
  <p:sldIdLst>
    <p:sldId id="368" r:id="rId2"/>
    <p:sldId id="374" r:id="rId3"/>
    <p:sldId id="304" r:id="rId4"/>
    <p:sldId id="350" r:id="rId5"/>
    <p:sldId id="351" r:id="rId6"/>
    <p:sldId id="349" r:id="rId7"/>
    <p:sldId id="305" r:id="rId8"/>
    <p:sldId id="313" r:id="rId9"/>
    <p:sldId id="307" r:id="rId10"/>
    <p:sldId id="308" r:id="rId11"/>
    <p:sldId id="309" r:id="rId12"/>
    <p:sldId id="279" r:id="rId13"/>
    <p:sldId id="280" r:id="rId14"/>
    <p:sldId id="281" r:id="rId15"/>
    <p:sldId id="282" r:id="rId16"/>
    <p:sldId id="283" r:id="rId17"/>
    <p:sldId id="310" r:id="rId18"/>
    <p:sldId id="344" r:id="rId19"/>
    <p:sldId id="352" r:id="rId20"/>
    <p:sldId id="284" r:id="rId21"/>
    <p:sldId id="312" r:id="rId22"/>
    <p:sldId id="323" r:id="rId23"/>
    <p:sldId id="285" r:id="rId24"/>
    <p:sldId id="286" r:id="rId25"/>
    <p:sldId id="353" r:id="rId26"/>
    <p:sldId id="372" r:id="rId27"/>
    <p:sldId id="342" r:id="rId28"/>
    <p:sldId id="336" r:id="rId29"/>
    <p:sldId id="370" r:id="rId30"/>
    <p:sldId id="371" r:id="rId31"/>
    <p:sldId id="274"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5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4FB924-793C-458C-A2D5-0617CA7B7024}"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A245DC7E-46D3-42FB-8129-F2F6EC344107}">
      <dgm:prSet/>
      <dgm:spPr/>
      <dgm:t>
        <a:bodyPr/>
        <a:lstStyle/>
        <a:p>
          <a:r>
            <a:rPr lang="et-EE" dirty="0"/>
            <a:t>Haldusmenetluse alustalad on uurimine, ärakuulamine ja põhjendamine</a:t>
          </a:r>
          <a:endParaRPr lang="en-US" dirty="0"/>
        </a:p>
      </dgm:t>
    </dgm:pt>
    <dgm:pt modelId="{2F203367-6C12-46A0-A231-7C92E6A6949D}" type="parTrans" cxnId="{AE70406E-6805-4D01-91CD-6C1F1D7DCCCB}">
      <dgm:prSet/>
      <dgm:spPr/>
      <dgm:t>
        <a:bodyPr/>
        <a:lstStyle/>
        <a:p>
          <a:endParaRPr lang="en-US"/>
        </a:p>
      </dgm:t>
    </dgm:pt>
    <dgm:pt modelId="{D2A7A4D0-7CA8-41CD-A1AE-85AF3420A04A}" type="sibTrans" cxnId="{AE70406E-6805-4D01-91CD-6C1F1D7DCCCB}">
      <dgm:prSet/>
      <dgm:spPr/>
      <dgm:t>
        <a:bodyPr/>
        <a:lstStyle/>
        <a:p>
          <a:endParaRPr lang="en-US"/>
        </a:p>
      </dgm:t>
    </dgm:pt>
    <dgm:pt modelId="{3823DDD3-424B-4E9B-9AE1-404540CDD430}">
      <dgm:prSet/>
      <dgm:spPr/>
      <dgm:t>
        <a:bodyPr/>
        <a:lstStyle/>
        <a:p>
          <a:r>
            <a:rPr lang="et-EE" dirty="0"/>
            <a:t>Haldusakt on õiguspärane, kui ta on antud </a:t>
          </a:r>
          <a:r>
            <a:rPr lang="et-EE" u="sng" dirty="0"/>
            <a:t>pädeva haldusorgani poolt </a:t>
          </a:r>
          <a:r>
            <a:rPr lang="et-EE" dirty="0"/>
            <a:t>andmise hetkel </a:t>
          </a:r>
          <a:r>
            <a:rPr lang="et-EE" u="sng" dirty="0"/>
            <a:t>kehtiva õiguse alusel </a:t>
          </a:r>
          <a:r>
            <a:rPr lang="et-EE" dirty="0"/>
            <a:t>ja sellega </a:t>
          </a:r>
          <a:r>
            <a:rPr lang="et-EE" u="sng" dirty="0"/>
            <a:t>kooskõlas, proportsionaalne, kaalutlusvigadeta </a:t>
          </a:r>
          <a:r>
            <a:rPr lang="et-EE" dirty="0"/>
            <a:t>ning vastab </a:t>
          </a:r>
          <a:r>
            <a:rPr lang="et-EE" u="sng" dirty="0"/>
            <a:t>vorminõuetele</a:t>
          </a:r>
          <a:endParaRPr lang="en-US" u="sng" dirty="0"/>
        </a:p>
      </dgm:t>
    </dgm:pt>
    <dgm:pt modelId="{84CBAAAF-B961-4405-B247-99166A515697}" type="parTrans" cxnId="{187941E5-7D72-4757-B834-01E267AB935C}">
      <dgm:prSet/>
      <dgm:spPr/>
      <dgm:t>
        <a:bodyPr/>
        <a:lstStyle/>
        <a:p>
          <a:endParaRPr lang="en-US"/>
        </a:p>
      </dgm:t>
    </dgm:pt>
    <dgm:pt modelId="{253CFBE7-4B1D-4B16-8AC7-7CDCBFE4A13D}" type="sibTrans" cxnId="{187941E5-7D72-4757-B834-01E267AB935C}">
      <dgm:prSet/>
      <dgm:spPr/>
      <dgm:t>
        <a:bodyPr/>
        <a:lstStyle/>
        <a:p>
          <a:endParaRPr lang="en-US"/>
        </a:p>
      </dgm:t>
    </dgm:pt>
    <dgm:pt modelId="{EA68776D-AB24-4B9A-AEB5-E8CF33EC4B22}" type="pres">
      <dgm:prSet presAssocID="{464FB924-793C-458C-A2D5-0617CA7B7024}" presName="hierChild1" presStyleCnt="0">
        <dgm:presLayoutVars>
          <dgm:chPref val="1"/>
          <dgm:dir/>
          <dgm:animOne val="branch"/>
          <dgm:animLvl val="lvl"/>
          <dgm:resizeHandles/>
        </dgm:presLayoutVars>
      </dgm:prSet>
      <dgm:spPr/>
    </dgm:pt>
    <dgm:pt modelId="{AC9C4E1D-9F50-4B6C-ABEC-20762A9D9AB6}" type="pres">
      <dgm:prSet presAssocID="{A245DC7E-46D3-42FB-8129-F2F6EC344107}" presName="hierRoot1" presStyleCnt="0"/>
      <dgm:spPr/>
    </dgm:pt>
    <dgm:pt modelId="{4F732ECB-A3E7-4A1D-9178-8BF788DCB350}" type="pres">
      <dgm:prSet presAssocID="{A245DC7E-46D3-42FB-8129-F2F6EC344107}" presName="composite" presStyleCnt="0"/>
      <dgm:spPr/>
    </dgm:pt>
    <dgm:pt modelId="{BBCF691A-E112-48DC-84F7-4E400F8A499C}" type="pres">
      <dgm:prSet presAssocID="{A245DC7E-46D3-42FB-8129-F2F6EC344107}" presName="background" presStyleLbl="node0" presStyleIdx="0" presStyleCnt="2"/>
      <dgm:spPr/>
    </dgm:pt>
    <dgm:pt modelId="{E2625D91-2680-4560-8A6F-319C52FD83B5}" type="pres">
      <dgm:prSet presAssocID="{A245DC7E-46D3-42FB-8129-F2F6EC344107}" presName="text" presStyleLbl="fgAcc0" presStyleIdx="0" presStyleCnt="2">
        <dgm:presLayoutVars>
          <dgm:chPref val="3"/>
        </dgm:presLayoutVars>
      </dgm:prSet>
      <dgm:spPr/>
    </dgm:pt>
    <dgm:pt modelId="{A54E9C86-ACD6-4AAE-9546-3C0C477610E7}" type="pres">
      <dgm:prSet presAssocID="{A245DC7E-46D3-42FB-8129-F2F6EC344107}" presName="hierChild2" presStyleCnt="0"/>
      <dgm:spPr/>
    </dgm:pt>
    <dgm:pt modelId="{19D6639B-6F8B-445B-85CD-9D89644F3265}" type="pres">
      <dgm:prSet presAssocID="{3823DDD3-424B-4E9B-9AE1-404540CDD430}" presName="hierRoot1" presStyleCnt="0"/>
      <dgm:spPr/>
    </dgm:pt>
    <dgm:pt modelId="{F37D3F47-0684-4B1A-9759-59B1AC78EA93}" type="pres">
      <dgm:prSet presAssocID="{3823DDD3-424B-4E9B-9AE1-404540CDD430}" presName="composite" presStyleCnt="0"/>
      <dgm:spPr/>
    </dgm:pt>
    <dgm:pt modelId="{255412A7-3EE2-4362-82E6-9661BD53E0CB}" type="pres">
      <dgm:prSet presAssocID="{3823DDD3-424B-4E9B-9AE1-404540CDD430}" presName="background" presStyleLbl="node0" presStyleIdx="1" presStyleCnt="2"/>
      <dgm:spPr/>
    </dgm:pt>
    <dgm:pt modelId="{E59DAF7C-BC84-4CC6-B581-FD164800BCA4}" type="pres">
      <dgm:prSet presAssocID="{3823DDD3-424B-4E9B-9AE1-404540CDD430}" presName="text" presStyleLbl="fgAcc0" presStyleIdx="1" presStyleCnt="2">
        <dgm:presLayoutVars>
          <dgm:chPref val="3"/>
        </dgm:presLayoutVars>
      </dgm:prSet>
      <dgm:spPr/>
    </dgm:pt>
    <dgm:pt modelId="{DBB4884F-F9B5-49DD-8BB1-DF4D706C637A}" type="pres">
      <dgm:prSet presAssocID="{3823DDD3-424B-4E9B-9AE1-404540CDD430}" presName="hierChild2" presStyleCnt="0"/>
      <dgm:spPr/>
    </dgm:pt>
  </dgm:ptLst>
  <dgm:cxnLst>
    <dgm:cxn modelId="{09AB9A2A-BAAE-4547-B6F9-0EDC0965812A}" type="presOf" srcId="{464FB924-793C-458C-A2D5-0617CA7B7024}" destId="{EA68776D-AB24-4B9A-AEB5-E8CF33EC4B22}" srcOrd="0" destOrd="0" presId="urn:microsoft.com/office/officeart/2005/8/layout/hierarchy1"/>
    <dgm:cxn modelId="{AE70406E-6805-4D01-91CD-6C1F1D7DCCCB}" srcId="{464FB924-793C-458C-A2D5-0617CA7B7024}" destId="{A245DC7E-46D3-42FB-8129-F2F6EC344107}" srcOrd="0" destOrd="0" parTransId="{2F203367-6C12-46A0-A231-7C92E6A6949D}" sibTransId="{D2A7A4D0-7CA8-41CD-A1AE-85AF3420A04A}"/>
    <dgm:cxn modelId="{163D05B6-B43C-45DD-BA05-1DD56890F41D}" type="presOf" srcId="{A245DC7E-46D3-42FB-8129-F2F6EC344107}" destId="{E2625D91-2680-4560-8A6F-319C52FD83B5}" srcOrd="0" destOrd="0" presId="urn:microsoft.com/office/officeart/2005/8/layout/hierarchy1"/>
    <dgm:cxn modelId="{30E06CD1-EDEB-4A3F-9D29-E895F6DF78A0}" type="presOf" srcId="{3823DDD3-424B-4E9B-9AE1-404540CDD430}" destId="{E59DAF7C-BC84-4CC6-B581-FD164800BCA4}" srcOrd="0" destOrd="0" presId="urn:microsoft.com/office/officeart/2005/8/layout/hierarchy1"/>
    <dgm:cxn modelId="{187941E5-7D72-4757-B834-01E267AB935C}" srcId="{464FB924-793C-458C-A2D5-0617CA7B7024}" destId="{3823DDD3-424B-4E9B-9AE1-404540CDD430}" srcOrd="1" destOrd="0" parTransId="{84CBAAAF-B961-4405-B247-99166A515697}" sibTransId="{253CFBE7-4B1D-4B16-8AC7-7CDCBFE4A13D}"/>
    <dgm:cxn modelId="{179DBB99-B5F2-4FE7-AB85-6A5E7E47698A}" type="presParOf" srcId="{EA68776D-AB24-4B9A-AEB5-E8CF33EC4B22}" destId="{AC9C4E1D-9F50-4B6C-ABEC-20762A9D9AB6}" srcOrd="0" destOrd="0" presId="urn:microsoft.com/office/officeart/2005/8/layout/hierarchy1"/>
    <dgm:cxn modelId="{1902D637-21AF-4F99-B71E-0ABCC2CA6B73}" type="presParOf" srcId="{AC9C4E1D-9F50-4B6C-ABEC-20762A9D9AB6}" destId="{4F732ECB-A3E7-4A1D-9178-8BF788DCB350}" srcOrd="0" destOrd="0" presId="urn:microsoft.com/office/officeart/2005/8/layout/hierarchy1"/>
    <dgm:cxn modelId="{134C8840-D456-4C4F-9BB1-7B4D48A5D6BC}" type="presParOf" srcId="{4F732ECB-A3E7-4A1D-9178-8BF788DCB350}" destId="{BBCF691A-E112-48DC-84F7-4E400F8A499C}" srcOrd="0" destOrd="0" presId="urn:microsoft.com/office/officeart/2005/8/layout/hierarchy1"/>
    <dgm:cxn modelId="{91633C7C-E267-45CB-9DA6-CC4D2FCB4E50}" type="presParOf" srcId="{4F732ECB-A3E7-4A1D-9178-8BF788DCB350}" destId="{E2625D91-2680-4560-8A6F-319C52FD83B5}" srcOrd="1" destOrd="0" presId="urn:microsoft.com/office/officeart/2005/8/layout/hierarchy1"/>
    <dgm:cxn modelId="{D752194C-305F-44F7-B196-C3C1B5971776}" type="presParOf" srcId="{AC9C4E1D-9F50-4B6C-ABEC-20762A9D9AB6}" destId="{A54E9C86-ACD6-4AAE-9546-3C0C477610E7}" srcOrd="1" destOrd="0" presId="urn:microsoft.com/office/officeart/2005/8/layout/hierarchy1"/>
    <dgm:cxn modelId="{C3AC5CB8-BE88-4A0F-9733-61A0EFDE3079}" type="presParOf" srcId="{EA68776D-AB24-4B9A-AEB5-E8CF33EC4B22}" destId="{19D6639B-6F8B-445B-85CD-9D89644F3265}" srcOrd="1" destOrd="0" presId="urn:microsoft.com/office/officeart/2005/8/layout/hierarchy1"/>
    <dgm:cxn modelId="{F48277C3-A1BF-4596-AB2A-952765D75AEA}" type="presParOf" srcId="{19D6639B-6F8B-445B-85CD-9D89644F3265}" destId="{F37D3F47-0684-4B1A-9759-59B1AC78EA93}" srcOrd="0" destOrd="0" presId="urn:microsoft.com/office/officeart/2005/8/layout/hierarchy1"/>
    <dgm:cxn modelId="{B9CE0C4B-A07C-446D-B1BF-D73A083E2E54}" type="presParOf" srcId="{F37D3F47-0684-4B1A-9759-59B1AC78EA93}" destId="{255412A7-3EE2-4362-82E6-9661BD53E0CB}" srcOrd="0" destOrd="0" presId="urn:microsoft.com/office/officeart/2005/8/layout/hierarchy1"/>
    <dgm:cxn modelId="{A8C46B78-5C36-4C32-B1C5-D64321F0F44B}" type="presParOf" srcId="{F37D3F47-0684-4B1A-9759-59B1AC78EA93}" destId="{E59DAF7C-BC84-4CC6-B581-FD164800BCA4}" srcOrd="1" destOrd="0" presId="urn:microsoft.com/office/officeart/2005/8/layout/hierarchy1"/>
    <dgm:cxn modelId="{10E92E08-1894-49C9-BB2C-42CE06C81C2B}" type="presParOf" srcId="{19D6639B-6F8B-445B-85CD-9D89644F3265}" destId="{DBB4884F-F9B5-49DD-8BB1-DF4D706C637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CF691A-E112-48DC-84F7-4E400F8A499C}">
      <dsp:nvSpPr>
        <dsp:cNvPr id="0" name=""/>
        <dsp:cNvSpPr/>
      </dsp:nvSpPr>
      <dsp:spPr>
        <a:xfrm>
          <a:off x="1346" y="89198"/>
          <a:ext cx="4725967" cy="3000989"/>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625D91-2680-4560-8A6F-319C52FD83B5}">
      <dsp:nvSpPr>
        <dsp:cNvPr id="0" name=""/>
        <dsp:cNvSpPr/>
      </dsp:nvSpPr>
      <dsp:spPr>
        <a:xfrm>
          <a:off x="526453" y="588050"/>
          <a:ext cx="4725967" cy="3000989"/>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t-EE" sz="2600" kern="1200" dirty="0"/>
            <a:t>Haldusmenetluse alustalad on uurimine, ärakuulamine ja põhjendamine</a:t>
          </a:r>
          <a:endParaRPr lang="en-US" sz="2600" kern="1200" dirty="0"/>
        </a:p>
      </dsp:txBody>
      <dsp:txXfrm>
        <a:off x="614349" y="675946"/>
        <a:ext cx="4550175" cy="2825197"/>
      </dsp:txXfrm>
    </dsp:sp>
    <dsp:sp modelId="{255412A7-3EE2-4362-82E6-9661BD53E0CB}">
      <dsp:nvSpPr>
        <dsp:cNvPr id="0" name=""/>
        <dsp:cNvSpPr/>
      </dsp:nvSpPr>
      <dsp:spPr>
        <a:xfrm>
          <a:off x="5777528" y="89198"/>
          <a:ext cx="4725967" cy="3000989"/>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9DAF7C-BC84-4CC6-B581-FD164800BCA4}">
      <dsp:nvSpPr>
        <dsp:cNvPr id="0" name=""/>
        <dsp:cNvSpPr/>
      </dsp:nvSpPr>
      <dsp:spPr>
        <a:xfrm>
          <a:off x="6302636" y="588050"/>
          <a:ext cx="4725967" cy="3000989"/>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t-EE" sz="2600" kern="1200" dirty="0"/>
            <a:t>Haldusakt on õiguspärane, kui ta on antud </a:t>
          </a:r>
          <a:r>
            <a:rPr lang="et-EE" sz="2600" u="sng" kern="1200" dirty="0"/>
            <a:t>pädeva haldusorgani poolt </a:t>
          </a:r>
          <a:r>
            <a:rPr lang="et-EE" sz="2600" kern="1200" dirty="0"/>
            <a:t>andmise hetkel </a:t>
          </a:r>
          <a:r>
            <a:rPr lang="et-EE" sz="2600" u="sng" kern="1200" dirty="0"/>
            <a:t>kehtiva õiguse alusel </a:t>
          </a:r>
          <a:r>
            <a:rPr lang="et-EE" sz="2600" kern="1200" dirty="0"/>
            <a:t>ja sellega </a:t>
          </a:r>
          <a:r>
            <a:rPr lang="et-EE" sz="2600" u="sng" kern="1200" dirty="0"/>
            <a:t>kooskõlas, proportsionaalne, kaalutlusvigadeta </a:t>
          </a:r>
          <a:r>
            <a:rPr lang="et-EE" sz="2600" kern="1200" dirty="0"/>
            <a:t>ning vastab </a:t>
          </a:r>
          <a:r>
            <a:rPr lang="et-EE" sz="2600" u="sng" kern="1200" dirty="0"/>
            <a:t>vorminõuetele</a:t>
          </a:r>
          <a:endParaRPr lang="en-US" sz="2600" u="sng" kern="1200" dirty="0"/>
        </a:p>
      </dsp:txBody>
      <dsp:txXfrm>
        <a:off x="6390532" y="675946"/>
        <a:ext cx="4550175" cy="282519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Kuupäeva kohatäid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486300-3F24-40D0-AD19-466BFAC9A70F}" type="datetimeFigureOut">
              <a:rPr lang="en-GB" smtClean="0"/>
              <a:t>20/05/2025</a:t>
            </a:fld>
            <a:endParaRPr lang="en-GB"/>
          </a:p>
        </p:txBody>
      </p:sp>
      <p:sp>
        <p:nvSpPr>
          <p:cNvPr id="4" name="Slaidi pildi kohatä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Märkmete kohatäid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endParaRPr lang="en-GB"/>
          </a:p>
        </p:txBody>
      </p:sp>
      <p:sp>
        <p:nvSpPr>
          <p:cNvPr id="6" name="Jaluse kohatäid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aidinumbri kohatä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470F9A-5E75-4753-8730-0900F9898D85}" type="slidenum">
              <a:rPr lang="en-GB" smtClean="0"/>
              <a:t>‹#›</a:t>
            </a:fld>
            <a:endParaRPr lang="en-GB"/>
          </a:p>
        </p:txBody>
      </p:sp>
    </p:spTree>
    <p:extLst>
      <p:ext uri="{BB962C8B-B14F-4D97-AF65-F5344CB8AC3E}">
        <p14:creationId xmlns:p14="http://schemas.microsoft.com/office/powerpoint/2010/main" val="2044279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r>
              <a:rPr lang="et-EE"/>
              <a:t>01.04.2025</a:t>
            </a:r>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51927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t-EE"/>
              <a:t>01.04.2025</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291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r>
              <a:rPr lang="et-EE"/>
              <a:t>01.04.2025</a:t>
            </a:r>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51662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Visiitkaart">
    <p:spTree>
      <p:nvGrpSpPr>
        <p:cNvPr id="1" name=""/>
        <p:cNvGrpSpPr/>
        <p:nvPr/>
      </p:nvGrpSpPr>
      <p:grpSpPr>
        <a:xfrm>
          <a:off x="0" y="0"/>
          <a:ext cx="0" cy="0"/>
          <a:chOff x="0" y="0"/>
          <a:chExt cx="0" cy="0"/>
        </a:xfrm>
      </p:grpSpPr>
      <p:sp>
        <p:nvSpPr>
          <p:cNvPr id="2" name="Title 1"/>
          <p:cNvSpPr>
            <a:spLocks noGrp="1"/>
          </p:cNvSpPr>
          <p:nvPr>
            <p:ph type="title"/>
          </p:nvPr>
        </p:nvSpPr>
        <p:spPr>
          <a:xfrm>
            <a:off x="1295402" y="3308581"/>
            <a:ext cx="9609668" cy="1468800"/>
          </a:xfrm>
        </p:spPr>
        <p:txBody>
          <a:bodyPr anchor="b">
            <a:normAutofit/>
          </a:bodyPr>
          <a:lstStyle>
            <a:lvl1pPr algn="l">
              <a:defRPr sz="3200" b="0" cap="none"/>
            </a:lvl1pPr>
          </a:lstStyle>
          <a:p>
            <a:r>
              <a:rPr lang="et-EE"/>
              <a:t>Muutke pealkirja laadi</a:t>
            </a:r>
            <a:endParaRPr lang="en-US" dirty="0"/>
          </a:p>
        </p:txBody>
      </p:sp>
      <p:sp>
        <p:nvSpPr>
          <p:cNvPr id="3" name="Text Placeholder 2"/>
          <p:cNvSpPr>
            <a:spLocks noGrp="1"/>
          </p:cNvSpPr>
          <p:nvPr>
            <p:ph type="body" idx="1"/>
          </p:nvPr>
        </p:nvSpPr>
        <p:spPr>
          <a:xfrm>
            <a:off x="1295401" y="4777381"/>
            <a:ext cx="9609668"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a:t>Redigeeri juhtslaidi tekstilaade</a:t>
            </a:r>
          </a:p>
        </p:txBody>
      </p:sp>
      <p:sp>
        <p:nvSpPr>
          <p:cNvPr id="4" name="Date Placeholder 3"/>
          <p:cNvSpPr>
            <a:spLocks noGrp="1"/>
          </p:cNvSpPr>
          <p:nvPr>
            <p:ph type="dt" sz="half" idx="10"/>
          </p:nvPr>
        </p:nvSpPr>
        <p:spPr/>
        <p:txBody>
          <a:bodyPr/>
          <a:lstStyle/>
          <a:p>
            <a:r>
              <a:rPr lang="et-EE"/>
              <a:t>01.04.2025</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2567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t-EE"/>
              <a:t>01.04.2025</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99526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r>
              <a:rPr lang="et-EE"/>
              <a:t>01.04.2025</a:t>
            </a:r>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97859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t-EE"/>
              <a:t>01.04.2025</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72955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t-EE"/>
              <a:t>01.04.2025</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56059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t-EE"/>
              <a:t>01.04.2025</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77913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t-EE"/>
              <a:t>01.04.2025</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16427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r>
              <a:rPr lang="et-EE"/>
              <a:t>01.04.2025</a:t>
            </a:r>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95010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t-EE"/>
              <a:t>01.04.2025</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58074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r>
              <a:rPr lang="et-EE"/>
              <a:t>01.04.2025</a:t>
            </a:r>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226357506"/>
      </p:ext>
    </p:extLst>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Lst>
  <p:hf sldNum="0" hdr="0" ftr="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file:///C:\Users\Kasutaja\Downloads\tvh_metoodika_31.03.2020.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file:///C:\Users\KristiRekand\Downloads\puude_raskusastme_tuvastamise_pohialused_lastel_v.6_21.06.2021%20(7).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riigikohus.ee/sites/default/files/analyys/lapse%20puude%20astme%20tuvastamine%20analyys.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B526CBF-0AA4-49A9-B305-EE0AF3AF6D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7CC67112-FBD1-20DF-82C0-E13702DA1C51}"/>
              </a:ext>
            </a:extLst>
          </p:cNvPr>
          <p:cNvPicPr>
            <a:picLocks noChangeAspect="1"/>
          </p:cNvPicPr>
          <p:nvPr/>
        </p:nvPicPr>
        <p:blipFill rotWithShape="1">
          <a:blip r:embed="rId2"/>
          <a:srcRect t="25878" b="17872"/>
          <a:stretch/>
        </p:blipFill>
        <p:spPr>
          <a:xfrm>
            <a:off x="-264900" y="136743"/>
            <a:ext cx="12191980" cy="6857990"/>
          </a:xfrm>
          <a:prstGeom prst="rect">
            <a:avLst/>
          </a:prstGeom>
        </p:spPr>
      </p:pic>
      <p:grpSp>
        <p:nvGrpSpPr>
          <p:cNvPr id="12" name="Group 11">
            <a:extLst>
              <a:ext uri="{FF2B5EF4-FFF2-40B4-BE49-F238E27FC236}">
                <a16:creationId xmlns:a16="http://schemas.microsoft.com/office/drawing/2014/main" id="{CC8B5139-02E6-4DEA-9CCE-962CAF0AFBA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38068" y="457200"/>
            <a:ext cx="3703320" cy="5935132"/>
            <a:chOff x="438068" y="457200"/>
            <a:chExt cx="3703320" cy="5935132"/>
          </a:xfrm>
        </p:grpSpPr>
        <p:sp>
          <p:nvSpPr>
            <p:cNvPr id="13" name="Rectangle 12">
              <a:extLst>
                <a:ext uri="{FF2B5EF4-FFF2-40B4-BE49-F238E27FC236}">
                  <a16:creationId xmlns:a16="http://schemas.microsoft.com/office/drawing/2014/main" id="{C0470BC0-AB0D-4A03-B4F1-5DDA9A31C1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8" y="618067"/>
              <a:ext cx="3702134" cy="5774265"/>
            </a:xfrm>
            <a:prstGeom prst="rect">
              <a:avLst/>
            </a:prstGeom>
            <a:solidFill>
              <a:schemeClr val="accent1">
                <a:alpha val="97000"/>
              </a:schemeClr>
            </a:solidFill>
            <a:ln w="6350" cmpd="sng">
              <a:noFill/>
            </a:ln>
            <a:effectLst/>
          </p:spPr>
          <p:style>
            <a:lnRef idx="1">
              <a:schemeClr val="accent1"/>
            </a:lnRef>
            <a:fillRef idx="3">
              <a:schemeClr val="accent1"/>
            </a:fillRef>
            <a:effectRef idx="2">
              <a:schemeClr val="accent1"/>
            </a:effectRef>
            <a:fontRef idx="minor">
              <a:schemeClr val="lt1"/>
            </a:fontRef>
          </p:style>
          <p:txBody>
            <a:bodyPr/>
            <a:lstStyle/>
            <a:p>
              <a:endParaRPr lang="et-EE"/>
            </a:p>
          </p:txBody>
        </p:sp>
        <p:sp>
          <p:nvSpPr>
            <p:cNvPr id="14" name="Rectangle 13">
              <a:extLst>
                <a:ext uri="{FF2B5EF4-FFF2-40B4-BE49-F238E27FC236}">
                  <a16:creationId xmlns:a16="http://schemas.microsoft.com/office/drawing/2014/main" id="{724A08B2-EC2C-4641-81BE-FE8B068BE1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8"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t-EE"/>
            </a:p>
          </p:txBody>
        </p:sp>
      </p:grpSp>
      <p:sp>
        <p:nvSpPr>
          <p:cNvPr id="2" name="Title 1">
            <a:extLst>
              <a:ext uri="{FF2B5EF4-FFF2-40B4-BE49-F238E27FC236}">
                <a16:creationId xmlns:a16="http://schemas.microsoft.com/office/drawing/2014/main" id="{D0D59080-D838-E4B3-D36F-660B470665ED}"/>
              </a:ext>
            </a:extLst>
          </p:cNvPr>
          <p:cNvSpPr>
            <a:spLocks noGrp="1"/>
          </p:cNvSpPr>
          <p:nvPr>
            <p:ph type="ctrTitle"/>
          </p:nvPr>
        </p:nvSpPr>
        <p:spPr>
          <a:xfrm>
            <a:off x="584200" y="1279199"/>
            <a:ext cx="3412067" cy="3834670"/>
          </a:xfrm>
        </p:spPr>
        <p:txBody>
          <a:bodyPr>
            <a:normAutofit/>
          </a:bodyPr>
          <a:lstStyle/>
          <a:p>
            <a:pPr fontAlgn="base">
              <a:buNone/>
            </a:pPr>
            <a:r>
              <a:rPr lang="et-EE" sz="2500" dirty="0">
                <a:solidFill>
                  <a:srgbClr val="FFFFFF"/>
                </a:solidFill>
              </a:rPr>
              <a:t>„PUUETEGA INIMESTE PROBLEEMID JA KUIDAS EDASI“</a:t>
            </a:r>
          </a:p>
        </p:txBody>
      </p:sp>
      <p:sp>
        <p:nvSpPr>
          <p:cNvPr id="3" name="Subtitle 2">
            <a:extLst>
              <a:ext uri="{FF2B5EF4-FFF2-40B4-BE49-F238E27FC236}">
                <a16:creationId xmlns:a16="http://schemas.microsoft.com/office/drawing/2014/main" id="{8B4BC35A-028D-F6BF-3620-62C4A01B6B27}"/>
              </a:ext>
            </a:extLst>
          </p:cNvPr>
          <p:cNvSpPr>
            <a:spLocks noGrp="1"/>
          </p:cNvSpPr>
          <p:nvPr>
            <p:ph type="subTitle" idx="1"/>
          </p:nvPr>
        </p:nvSpPr>
        <p:spPr>
          <a:xfrm>
            <a:off x="584200" y="5145513"/>
            <a:ext cx="3412067" cy="738820"/>
          </a:xfrm>
        </p:spPr>
        <p:txBody>
          <a:bodyPr>
            <a:normAutofit fontScale="85000" lnSpcReduction="20000"/>
          </a:bodyPr>
          <a:lstStyle/>
          <a:p>
            <a:pPr>
              <a:lnSpc>
                <a:spcPct val="90000"/>
              </a:lnSpc>
            </a:pPr>
            <a:r>
              <a:rPr lang="et-EE" sz="1400" dirty="0">
                <a:solidFill>
                  <a:srgbClr val="EBEBEB"/>
                </a:solidFill>
              </a:rPr>
              <a:t>Kristi Rekand</a:t>
            </a:r>
          </a:p>
          <a:p>
            <a:pPr>
              <a:lnSpc>
                <a:spcPct val="90000"/>
              </a:lnSpc>
            </a:pPr>
            <a:r>
              <a:rPr lang="et-EE" sz="1400" dirty="0">
                <a:solidFill>
                  <a:srgbClr val="EBEBEB"/>
                </a:solidFill>
              </a:rPr>
              <a:t>Eesti Puuetega inimeste koda</a:t>
            </a:r>
          </a:p>
          <a:p>
            <a:pPr>
              <a:lnSpc>
                <a:spcPct val="90000"/>
              </a:lnSpc>
            </a:pPr>
            <a:r>
              <a:rPr lang="et-EE" sz="1400" dirty="0">
                <a:solidFill>
                  <a:srgbClr val="EBEBEB"/>
                </a:solidFill>
              </a:rPr>
              <a:t>jurist</a:t>
            </a:r>
          </a:p>
        </p:txBody>
      </p:sp>
      <p:sp>
        <p:nvSpPr>
          <p:cNvPr id="4" name="Date Placeholder 3">
            <a:extLst>
              <a:ext uri="{FF2B5EF4-FFF2-40B4-BE49-F238E27FC236}">
                <a16:creationId xmlns:a16="http://schemas.microsoft.com/office/drawing/2014/main" id="{67601972-23A8-5DBD-FB3F-7ECA0B2FD336}"/>
              </a:ext>
            </a:extLst>
          </p:cNvPr>
          <p:cNvSpPr>
            <a:spLocks noGrp="1"/>
          </p:cNvSpPr>
          <p:nvPr>
            <p:ph type="dt" sz="half" idx="10"/>
          </p:nvPr>
        </p:nvSpPr>
        <p:spPr>
          <a:xfrm>
            <a:off x="587084" y="766070"/>
            <a:ext cx="2731849" cy="365125"/>
          </a:xfrm>
        </p:spPr>
        <p:txBody>
          <a:bodyPr>
            <a:normAutofit/>
          </a:bodyPr>
          <a:lstStyle/>
          <a:p>
            <a:pPr algn="l">
              <a:spcAft>
                <a:spcPts val="600"/>
              </a:spcAft>
            </a:pPr>
            <a:r>
              <a:rPr lang="et-EE"/>
              <a:t>01.04.2025</a:t>
            </a:r>
            <a:endParaRPr lang="en-US"/>
          </a:p>
        </p:txBody>
      </p:sp>
    </p:spTree>
    <p:extLst>
      <p:ext uri="{BB962C8B-B14F-4D97-AF65-F5344CB8AC3E}">
        <p14:creationId xmlns:p14="http://schemas.microsoft.com/office/powerpoint/2010/main" val="1350639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GB" dirty="0"/>
              <a:t>HALDUSKOHTUMENETLUS</a:t>
            </a:r>
          </a:p>
        </p:txBody>
      </p:sp>
      <p:sp>
        <p:nvSpPr>
          <p:cNvPr id="3" name="Sisu kohatäide 2"/>
          <p:cNvSpPr>
            <a:spLocks noGrp="1"/>
          </p:cNvSpPr>
          <p:nvPr>
            <p:ph idx="1"/>
          </p:nvPr>
        </p:nvSpPr>
        <p:spPr/>
        <p:txBody>
          <a:bodyPr>
            <a:normAutofit lnSpcReduction="10000"/>
          </a:bodyPr>
          <a:lstStyle/>
          <a:p>
            <a:r>
              <a:rPr lang="en-GB" dirty="0" err="1"/>
              <a:t>Igaühel</a:t>
            </a:r>
            <a:r>
              <a:rPr lang="en-GB" dirty="0"/>
              <a:t> on </a:t>
            </a:r>
            <a:r>
              <a:rPr lang="en-GB" dirty="0" err="1"/>
              <a:t>õigus</a:t>
            </a:r>
            <a:r>
              <a:rPr lang="en-GB" dirty="0"/>
              <a:t> </a:t>
            </a:r>
            <a:r>
              <a:rPr lang="en-GB" dirty="0" err="1"/>
              <a:t>pöörduda</a:t>
            </a:r>
            <a:r>
              <a:rPr lang="en-GB" dirty="0"/>
              <a:t> </a:t>
            </a:r>
            <a:r>
              <a:rPr lang="en-GB" dirty="0" err="1"/>
              <a:t>oma</a:t>
            </a:r>
            <a:r>
              <a:rPr lang="en-GB" dirty="0"/>
              <a:t> </a:t>
            </a:r>
            <a:r>
              <a:rPr lang="en-GB" dirty="0" err="1"/>
              <a:t>õiguste</a:t>
            </a:r>
            <a:r>
              <a:rPr lang="en-GB" dirty="0"/>
              <a:t> </a:t>
            </a:r>
            <a:r>
              <a:rPr lang="en-GB" dirty="0" err="1"/>
              <a:t>ja</a:t>
            </a:r>
            <a:r>
              <a:rPr lang="en-GB" dirty="0"/>
              <a:t> </a:t>
            </a:r>
            <a:r>
              <a:rPr lang="en-GB" dirty="0" err="1"/>
              <a:t>vabaduste</a:t>
            </a:r>
            <a:r>
              <a:rPr lang="en-GB" dirty="0"/>
              <a:t> </a:t>
            </a:r>
            <a:r>
              <a:rPr lang="en-GB" dirty="0" err="1"/>
              <a:t>rikkumise</a:t>
            </a:r>
            <a:r>
              <a:rPr lang="en-GB" dirty="0"/>
              <a:t> </a:t>
            </a:r>
            <a:r>
              <a:rPr lang="en-GB" dirty="0" err="1"/>
              <a:t>korral</a:t>
            </a:r>
            <a:r>
              <a:rPr lang="en-GB" dirty="0"/>
              <a:t> </a:t>
            </a:r>
            <a:r>
              <a:rPr lang="en-GB" dirty="0" err="1"/>
              <a:t>kohtusse</a:t>
            </a:r>
            <a:r>
              <a:rPr lang="en-GB" dirty="0"/>
              <a:t> (PS § 15 </a:t>
            </a:r>
            <a:r>
              <a:rPr lang="en-GB" dirty="0" err="1"/>
              <a:t>lg</a:t>
            </a:r>
            <a:r>
              <a:rPr lang="en-GB" dirty="0"/>
              <a:t> 1)</a:t>
            </a:r>
          </a:p>
          <a:p>
            <a:r>
              <a:rPr lang="en-GB" dirty="0" err="1"/>
              <a:t>Halduskohtumenetluse</a:t>
            </a:r>
            <a:r>
              <a:rPr lang="en-GB" dirty="0"/>
              <a:t> </a:t>
            </a:r>
            <a:r>
              <a:rPr lang="en-GB" dirty="0" err="1"/>
              <a:t>ülesanne</a:t>
            </a:r>
            <a:r>
              <a:rPr lang="en-GB" dirty="0"/>
              <a:t> on </a:t>
            </a:r>
            <a:r>
              <a:rPr lang="en-GB" dirty="0" err="1"/>
              <a:t>eelkõige</a:t>
            </a:r>
            <a:r>
              <a:rPr lang="en-GB" dirty="0"/>
              <a:t> </a:t>
            </a:r>
            <a:r>
              <a:rPr lang="en-GB" dirty="0" err="1"/>
              <a:t>isikute</a:t>
            </a:r>
            <a:r>
              <a:rPr lang="en-GB" dirty="0"/>
              <a:t> </a:t>
            </a:r>
            <a:r>
              <a:rPr lang="en-GB" dirty="0" err="1"/>
              <a:t>õiguste</a:t>
            </a:r>
            <a:r>
              <a:rPr lang="en-GB" dirty="0"/>
              <a:t> </a:t>
            </a:r>
            <a:r>
              <a:rPr lang="en-GB" dirty="0" err="1"/>
              <a:t>kaitse</a:t>
            </a:r>
            <a:r>
              <a:rPr lang="en-GB" dirty="0"/>
              <a:t> </a:t>
            </a:r>
            <a:r>
              <a:rPr lang="en-GB" dirty="0" err="1"/>
              <a:t>õigusvastase</a:t>
            </a:r>
            <a:r>
              <a:rPr lang="en-GB" dirty="0"/>
              <a:t> </a:t>
            </a:r>
            <a:r>
              <a:rPr lang="en-GB" dirty="0" err="1"/>
              <a:t>tegevuse</a:t>
            </a:r>
            <a:r>
              <a:rPr lang="en-GB" dirty="0"/>
              <a:t> </a:t>
            </a:r>
            <a:r>
              <a:rPr lang="en-GB" dirty="0" err="1"/>
              <a:t>eest</a:t>
            </a:r>
            <a:r>
              <a:rPr lang="en-GB" dirty="0"/>
              <a:t> </a:t>
            </a:r>
            <a:r>
              <a:rPr lang="en-GB" dirty="0" err="1"/>
              <a:t>täidesaatva</a:t>
            </a:r>
            <a:r>
              <a:rPr lang="en-GB" dirty="0"/>
              <a:t> </a:t>
            </a:r>
            <a:r>
              <a:rPr lang="en-GB" dirty="0" err="1"/>
              <a:t>võimu</a:t>
            </a:r>
            <a:r>
              <a:rPr lang="en-GB" dirty="0"/>
              <a:t> </a:t>
            </a:r>
            <a:r>
              <a:rPr lang="en-GB" dirty="0" err="1"/>
              <a:t>teostamisel</a:t>
            </a:r>
            <a:r>
              <a:rPr lang="en-GB" dirty="0"/>
              <a:t> (HKMS § 2 </a:t>
            </a:r>
            <a:r>
              <a:rPr lang="en-GB" dirty="0" err="1"/>
              <a:t>lg</a:t>
            </a:r>
            <a:r>
              <a:rPr lang="en-GB" dirty="0"/>
              <a:t> 1)</a:t>
            </a:r>
          </a:p>
          <a:p>
            <a:r>
              <a:rPr lang="en-GB" dirty="0" err="1"/>
              <a:t>Avalik</a:t>
            </a:r>
            <a:r>
              <a:rPr lang="en-GB" dirty="0"/>
              <a:t>- </a:t>
            </a:r>
            <a:r>
              <a:rPr lang="en-GB" dirty="0" err="1"/>
              <a:t>õiguslikud</a:t>
            </a:r>
            <a:r>
              <a:rPr lang="en-GB" dirty="0"/>
              <a:t> </a:t>
            </a:r>
            <a:r>
              <a:rPr lang="en-GB" dirty="0" err="1"/>
              <a:t>vaidlused</a:t>
            </a:r>
            <a:r>
              <a:rPr lang="en-GB" dirty="0"/>
              <a:t> </a:t>
            </a:r>
            <a:r>
              <a:rPr lang="en-GB" dirty="0" err="1"/>
              <a:t>s.h</a:t>
            </a:r>
            <a:r>
              <a:rPr lang="en-GB" dirty="0"/>
              <a:t> </a:t>
            </a:r>
            <a:r>
              <a:rPr lang="en-GB" dirty="0" err="1"/>
              <a:t>haldusaktide</a:t>
            </a:r>
            <a:r>
              <a:rPr lang="en-GB" dirty="0"/>
              <a:t> </a:t>
            </a:r>
            <a:r>
              <a:rPr lang="en-GB" dirty="0" err="1"/>
              <a:t>ja</a:t>
            </a:r>
            <a:r>
              <a:rPr lang="en-GB" dirty="0"/>
              <a:t> </a:t>
            </a:r>
            <a:r>
              <a:rPr lang="en-GB" dirty="0" err="1"/>
              <a:t>toimingute</a:t>
            </a:r>
            <a:r>
              <a:rPr lang="en-GB" dirty="0"/>
              <a:t> </a:t>
            </a:r>
            <a:r>
              <a:rPr lang="en-GB" dirty="0" err="1"/>
              <a:t>peale</a:t>
            </a:r>
            <a:r>
              <a:rPr lang="en-GB" dirty="0"/>
              <a:t> </a:t>
            </a:r>
            <a:r>
              <a:rPr lang="en-GB" dirty="0" err="1"/>
              <a:t>kaebuste</a:t>
            </a:r>
            <a:r>
              <a:rPr lang="en-GB" dirty="0"/>
              <a:t> </a:t>
            </a:r>
            <a:r>
              <a:rPr lang="en-GB" dirty="0" err="1"/>
              <a:t>lahendamine</a:t>
            </a:r>
            <a:endParaRPr lang="en-GB" dirty="0"/>
          </a:p>
          <a:p>
            <a:pPr marL="0" indent="0">
              <a:buNone/>
            </a:pPr>
            <a:r>
              <a:rPr lang="en-GB" dirty="0"/>
              <a:t> </a:t>
            </a:r>
            <a:r>
              <a:rPr lang="en-GB" dirty="0" err="1"/>
              <a:t>Kaebuste</a:t>
            </a:r>
            <a:r>
              <a:rPr lang="en-GB" dirty="0"/>
              <a:t> </a:t>
            </a:r>
            <a:r>
              <a:rPr lang="en-GB" dirty="0" err="1"/>
              <a:t>liigid</a:t>
            </a:r>
            <a:r>
              <a:rPr lang="en-GB" dirty="0"/>
              <a:t>: </a:t>
            </a:r>
            <a:r>
              <a:rPr lang="en-GB" b="1" dirty="0" err="1"/>
              <a:t>tühistamis</a:t>
            </a:r>
            <a:r>
              <a:rPr lang="en-GB" b="1" dirty="0"/>
              <a:t>-, </a:t>
            </a:r>
            <a:r>
              <a:rPr lang="en-GB" b="1" dirty="0" err="1"/>
              <a:t>kohustamis</a:t>
            </a:r>
            <a:r>
              <a:rPr lang="en-GB" b="1" dirty="0"/>
              <a:t>-</a:t>
            </a:r>
            <a:r>
              <a:rPr lang="en-GB" dirty="0"/>
              <a:t>, </a:t>
            </a:r>
            <a:r>
              <a:rPr lang="en-GB" dirty="0" err="1"/>
              <a:t>keelamis</a:t>
            </a:r>
            <a:r>
              <a:rPr lang="en-GB" dirty="0"/>
              <a:t>-, </a:t>
            </a:r>
            <a:r>
              <a:rPr lang="en-GB" dirty="0" err="1"/>
              <a:t>hüvitamis</a:t>
            </a:r>
            <a:r>
              <a:rPr lang="en-GB" dirty="0"/>
              <a:t>-, </a:t>
            </a:r>
            <a:r>
              <a:rPr lang="en-GB" dirty="0" err="1"/>
              <a:t>heastamis</a:t>
            </a:r>
            <a:r>
              <a:rPr lang="en-GB" dirty="0"/>
              <a:t>- </a:t>
            </a:r>
            <a:r>
              <a:rPr lang="en-GB" dirty="0" err="1"/>
              <a:t>ja</a:t>
            </a:r>
            <a:r>
              <a:rPr lang="en-GB" dirty="0"/>
              <a:t> </a:t>
            </a:r>
            <a:r>
              <a:rPr lang="en-GB" dirty="0" err="1"/>
              <a:t>tuvastamiskaebus</a:t>
            </a:r>
            <a:r>
              <a:rPr lang="en-GB" dirty="0"/>
              <a:t> </a:t>
            </a:r>
          </a:p>
          <a:p>
            <a:r>
              <a:rPr lang="en-GB" dirty="0" err="1"/>
              <a:t>Halduskohtumenetluse</a:t>
            </a:r>
            <a:r>
              <a:rPr lang="en-GB" dirty="0"/>
              <a:t> </a:t>
            </a:r>
            <a:r>
              <a:rPr lang="en-GB" dirty="0" err="1"/>
              <a:t>ülesanne</a:t>
            </a:r>
            <a:r>
              <a:rPr lang="en-GB" dirty="0"/>
              <a:t> on </a:t>
            </a:r>
            <a:r>
              <a:rPr lang="en-GB" dirty="0" err="1"/>
              <a:t>eelkõige</a:t>
            </a:r>
            <a:r>
              <a:rPr lang="en-GB" dirty="0"/>
              <a:t> </a:t>
            </a:r>
            <a:r>
              <a:rPr lang="en-GB" dirty="0" err="1"/>
              <a:t>isikute</a:t>
            </a:r>
            <a:r>
              <a:rPr lang="en-GB" dirty="0"/>
              <a:t> </a:t>
            </a:r>
            <a:r>
              <a:rPr lang="en-GB" dirty="0" err="1"/>
              <a:t>õiguste</a:t>
            </a:r>
            <a:r>
              <a:rPr lang="en-GB" dirty="0"/>
              <a:t> </a:t>
            </a:r>
            <a:r>
              <a:rPr lang="en-GB" dirty="0" err="1"/>
              <a:t>kaitse</a:t>
            </a:r>
            <a:r>
              <a:rPr lang="en-GB" dirty="0"/>
              <a:t> </a:t>
            </a:r>
            <a:r>
              <a:rPr lang="en-GB" dirty="0" err="1"/>
              <a:t>õigusvastase</a:t>
            </a:r>
            <a:r>
              <a:rPr lang="en-GB" dirty="0"/>
              <a:t> </a:t>
            </a:r>
            <a:r>
              <a:rPr lang="en-GB" dirty="0" err="1"/>
              <a:t>tegevuse</a:t>
            </a:r>
            <a:r>
              <a:rPr lang="en-GB" dirty="0"/>
              <a:t> </a:t>
            </a:r>
            <a:r>
              <a:rPr lang="en-GB" dirty="0" err="1"/>
              <a:t>eest</a:t>
            </a:r>
            <a:r>
              <a:rPr lang="en-GB" dirty="0"/>
              <a:t> </a:t>
            </a:r>
            <a:r>
              <a:rPr lang="en-GB" dirty="0" err="1"/>
              <a:t>täidesaatva</a:t>
            </a:r>
            <a:r>
              <a:rPr lang="en-GB" dirty="0"/>
              <a:t> </a:t>
            </a:r>
            <a:r>
              <a:rPr lang="en-GB" dirty="0" err="1"/>
              <a:t>võimu</a:t>
            </a:r>
            <a:r>
              <a:rPr lang="en-GB" dirty="0"/>
              <a:t> </a:t>
            </a:r>
            <a:r>
              <a:rPr lang="en-GB" dirty="0" err="1"/>
              <a:t>teostamisel</a:t>
            </a:r>
            <a:r>
              <a:rPr lang="en-GB" dirty="0"/>
              <a:t> (HKMS § 2 </a:t>
            </a:r>
            <a:r>
              <a:rPr lang="en-GB" dirty="0" err="1"/>
              <a:t>lg</a:t>
            </a:r>
            <a:r>
              <a:rPr lang="en-GB" dirty="0"/>
              <a:t> 1)</a:t>
            </a:r>
          </a:p>
          <a:p>
            <a:r>
              <a:rPr lang="en-GB" dirty="0" err="1"/>
              <a:t>Haldusasja</a:t>
            </a:r>
            <a:r>
              <a:rPr lang="en-GB" dirty="0"/>
              <a:t> </a:t>
            </a:r>
            <a:r>
              <a:rPr lang="en-GB" dirty="0" err="1"/>
              <a:t>peab</a:t>
            </a:r>
            <a:r>
              <a:rPr lang="en-GB" dirty="0"/>
              <a:t> </a:t>
            </a:r>
            <a:r>
              <a:rPr lang="en-GB" dirty="0" err="1"/>
              <a:t>lahendama</a:t>
            </a:r>
            <a:r>
              <a:rPr lang="en-GB" dirty="0"/>
              <a:t> </a:t>
            </a:r>
            <a:r>
              <a:rPr lang="en-GB" dirty="0" err="1"/>
              <a:t>sõltumatu</a:t>
            </a:r>
            <a:r>
              <a:rPr lang="en-GB" dirty="0"/>
              <a:t> </a:t>
            </a:r>
            <a:r>
              <a:rPr lang="en-GB" dirty="0" err="1"/>
              <a:t>ja</a:t>
            </a:r>
            <a:r>
              <a:rPr lang="en-GB" dirty="0"/>
              <a:t> </a:t>
            </a:r>
            <a:r>
              <a:rPr lang="en-GB" dirty="0" err="1"/>
              <a:t>erapooletu</a:t>
            </a:r>
            <a:r>
              <a:rPr lang="en-GB" dirty="0"/>
              <a:t> </a:t>
            </a:r>
            <a:r>
              <a:rPr lang="en-GB" dirty="0" err="1"/>
              <a:t>kohus</a:t>
            </a:r>
            <a:r>
              <a:rPr lang="en-GB" dirty="0"/>
              <a:t> </a:t>
            </a:r>
            <a:r>
              <a:rPr lang="en-GB" dirty="0" err="1"/>
              <a:t>õigesti</a:t>
            </a:r>
            <a:r>
              <a:rPr lang="en-GB" dirty="0"/>
              <a:t>, </a:t>
            </a:r>
            <a:r>
              <a:rPr lang="en-GB" dirty="0" err="1"/>
              <a:t>ausalt</a:t>
            </a:r>
            <a:r>
              <a:rPr lang="en-GB" dirty="0"/>
              <a:t>, </a:t>
            </a:r>
            <a:r>
              <a:rPr lang="en-GB" dirty="0" err="1"/>
              <a:t>mõistliku</a:t>
            </a:r>
            <a:r>
              <a:rPr lang="en-GB" dirty="0"/>
              <a:t> </a:t>
            </a:r>
            <a:r>
              <a:rPr lang="en-GB" dirty="0" err="1"/>
              <a:t>aja</a:t>
            </a:r>
            <a:r>
              <a:rPr lang="en-GB" dirty="0"/>
              <a:t> </a:t>
            </a:r>
            <a:r>
              <a:rPr lang="en-GB" dirty="0" err="1"/>
              <a:t>jooksul</a:t>
            </a:r>
            <a:r>
              <a:rPr lang="en-GB" dirty="0"/>
              <a:t> </a:t>
            </a:r>
            <a:r>
              <a:rPr lang="en-GB" dirty="0" err="1"/>
              <a:t>ja</a:t>
            </a:r>
            <a:r>
              <a:rPr lang="en-GB" dirty="0"/>
              <a:t> </a:t>
            </a:r>
            <a:r>
              <a:rPr lang="en-GB" dirty="0" err="1"/>
              <a:t>võimalikult</a:t>
            </a:r>
            <a:r>
              <a:rPr lang="en-GB" dirty="0"/>
              <a:t> </a:t>
            </a:r>
            <a:r>
              <a:rPr lang="en-GB" dirty="0" err="1"/>
              <a:t>väikeste</a:t>
            </a:r>
            <a:r>
              <a:rPr lang="en-GB" dirty="0"/>
              <a:t> </a:t>
            </a:r>
            <a:r>
              <a:rPr lang="en-GB" dirty="0" err="1"/>
              <a:t>kuludega</a:t>
            </a:r>
            <a:r>
              <a:rPr lang="en-GB" dirty="0"/>
              <a:t> (HKMS § 2 </a:t>
            </a:r>
            <a:r>
              <a:rPr lang="en-GB" dirty="0" err="1"/>
              <a:t>lg</a:t>
            </a:r>
            <a:r>
              <a:rPr lang="en-GB" dirty="0"/>
              <a:t> 2)</a:t>
            </a:r>
          </a:p>
          <a:p>
            <a:r>
              <a:rPr lang="en-GB" dirty="0" err="1"/>
              <a:t>Kohtualluvs</a:t>
            </a:r>
            <a:r>
              <a:rPr lang="en-GB" dirty="0"/>
              <a:t>- </a:t>
            </a:r>
            <a:r>
              <a:rPr lang="en-GB" dirty="0" err="1"/>
              <a:t>reeglina</a:t>
            </a:r>
            <a:r>
              <a:rPr lang="en-GB" dirty="0"/>
              <a:t> </a:t>
            </a:r>
            <a:r>
              <a:rPr lang="en-GB" dirty="0" err="1"/>
              <a:t>austuse</a:t>
            </a:r>
            <a:r>
              <a:rPr lang="en-GB" dirty="0"/>
              <a:t> </a:t>
            </a:r>
            <a:r>
              <a:rPr lang="en-GB" dirty="0" err="1"/>
              <a:t>asukoha</a:t>
            </a:r>
            <a:r>
              <a:rPr lang="en-GB" dirty="0"/>
              <a:t> </a:t>
            </a:r>
            <a:r>
              <a:rPr lang="en-GB" dirty="0" err="1"/>
              <a:t>järgi</a:t>
            </a:r>
            <a:endParaRPr lang="en-GB" dirty="0"/>
          </a:p>
          <a:p>
            <a:pPr marL="0" indent="0">
              <a:buNone/>
            </a:pPr>
            <a:endParaRPr lang="en-GB" dirty="0"/>
          </a:p>
          <a:p>
            <a:endParaRPr lang="en-GB" dirty="0"/>
          </a:p>
        </p:txBody>
      </p:sp>
      <p:sp>
        <p:nvSpPr>
          <p:cNvPr id="4" name="Kuupäeva kohatäide 3"/>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1633440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GB" dirty="0"/>
              <a:t>HALDUSKOHTUMENETLUS</a:t>
            </a:r>
          </a:p>
        </p:txBody>
      </p:sp>
      <p:sp>
        <p:nvSpPr>
          <p:cNvPr id="3" name="Sisu kohatäide 2"/>
          <p:cNvSpPr>
            <a:spLocks noGrp="1"/>
          </p:cNvSpPr>
          <p:nvPr>
            <p:ph idx="1"/>
          </p:nvPr>
        </p:nvSpPr>
        <p:spPr/>
        <p:txBody>
          <a:bodyPr>
            <a:normAutofit/>
          </a:bodyPr>
          <a:lstStyle/>
          <a:p>
            <a:r>
              <a:rPr lang="en-GB" dirty="0" err="1"/>
              <a:t>Kaebetähtaeg</a:t>
            </a:r>
            <a:r>
              <a:rPr lang="en-GB" dirty="0"/>
              <a:t>- </a:t>
            </a:r>
            <a:r>
              <a:rPr lang="en-GB" dirty="0" err="1"/>
              <a:t>üldreeglina</a:t>
            </a:r>
            <a:r>
              <a:rPr lang="en-GB" dirty="0"/>
              <a:t> 30 </a:t>
            </a:r>
            <a:r>
              <a:rPr lang="en-GB" dirty="0" err="1"/>
              <a:t>päeva</a:t>
            </a:r>
            <a:endParaRPr lang="en-GB" dirty="0"/>
          </a:p>
          <a:p>
            <a:r>
              <a:rPr lang="en-GB" dirty="0" err="1"/>
              <a:t>Tähtaja</a:t>
            </a:r>
            <a:r>
              <a:rPr lang="en-GB" dirty="0"/>
              <a:t> </a:t>
            </a:r>
            <a:r>
              <a:rPr lang="en-GB" dirty="0" err="1"/>
              <a:t>ennistamise</a:t>
            </a:r>
            <a:r>
              <a:rPr lang="en-GB" dirty="0"/>
              <a:t> </a:t>
            </a:r>
            <a:r>
              <a:rPr lang="en-GB" dirty="0" err="1"/>
              <a:t>võimalus</a:t>
            </a:r>
            <a:r>
              <a:rPr lang="en-GB" dirty="0"/>
              <a:t>- </a:t>
            </a:r>
            <a:r>
              <a:rPr lang="en-GB" dirty="0" err="1"/>
              <a:t>mõjuval</a:t>
            </a:r>
            <a:r>
              <a:rPr lang="en-GB" dirty="0"/>
              <a:t> </a:t>
            </a:r>
            <a:r>
              <a:rPr lang="en-GB" dirty="0" err="1"/>
              <a:t>põhjusel</a:t>
            </a:r>
            <a:endParaRPr lang="en-GB" dirty="0"/>
          </a:p>
          <a:p>
            <a:pPr marL="0" indent="0">
              <a:buNone/>
            </a:pPr>
            <a:r>
              <a:rPr lang="en-GB" dirty="0"/>
              <a:t> </a:t>
            </a:r>
            <a:r>
              <a:rPr lang="en-GB" b="1" dirty="0" err="1"/>
              <a:t>Kohus</a:t>
            </a:r>
            <a:r>
              <a:rPr lang="en-GB" b="1" dirty="0"/>
              <a:t> </a:t>
            </a:r>
            <a:r>
              <a:rPr lang="en-GB" b="1" dirty="0" err="1"/>
              <a:t>tagab</a:t>
            </a:r>
            <a:r>
              <a:rPr lang="en-GB" b="1" dirty="0"/>
              <a:t>:</a:t>
            </a:r>
          </a:p>
          <a:p>
            <a:pPr marL="0" indent="0">
              <a:buNone/>
            </a:pPr>
            <a:r>
              <a:rPr lang="en-GB" dirty="0"/>
              <a:t> -</a:t>
            </a:r>
            <a:r>
              <a:rPr lang="en-GB" dirty="0" err="1"/>
              <a:t>omal</a:t>
            </a:r>
            <a:r>
              <a:rPr lang="en-GB" dirty="0"/>
              <a:t> </a:t>
            </a:r>
            <a:r>
              <a:rPr lang="en-GB" dirty="0" err="1"/>
              <a:t>algatusel</a:t>
            </a:r>
            <a:r>
              <a:rPr lang="en-GB" dirty="0"/>
              <a:t> </a:t>
            </a:r>
            <a:r>
              <a:rPr lang="en-GB" dirty="0" err="1"/>
              <a:t>asja</a:t>
            </a:r>
            <a:r>
              <a:rPr lang="en-GB" dirty="0"/>
              <a:t> </a:t>
            </a:r>
            <a:r>
              <a:rPr lang="en-GB" dirty="0" err="1"/>
              <a:t>lahendamiseks</a:t>
            </a:r>
            <a:r>
              <a:rPr lang="en-GB" dirty="0"/>
              <a:t> </a:t>
            </a:r>
            <a:r>
              <a:rPr lang="en-GB" dirty="0" err="1"/>
              <a:t>oluliste</a:t>
            </a:r>
            <a:r>
              <a:rPr lang="en-GB" dirty="0"/>
              <a:t> </a:t>
            </a:r>
            <a:r>
              <a:rPr lang="en-GB" dirty="0" err="1"/>
              <a:t>asjaolude</a:t>
            </a:r>
            <a:r>
              <a:rPr lang="en-GB" dirty="0"/>
              <a:t> </a:t>
            </a:r>
            <a:r>
              <a:rPr lang="en-GB" dirty="0" err="1"/>
              <a:t>väljaselgitamise</a:t>
            </a:r>
            <a:r>
              <a:rPr lang="en-GB" dirty="0"/>
              <a:t>, </a:t>
            </a:r>
            <a:r>
              <a:rPr lang="en-GB" dirty="0" err="1"/>
              <a:t>kogudes</a:t>
            </a:r>
            <a:r>
              <a:rPr lang="en-GB" dirty="0"/>
              <a:t> </a:t>
            </a:r>
            <a:r>
              <a:rPr lang="en-GB" dirty="0" err="1"/>
              <a:t>vajaduse</a:t>
            </a:r>
            <a:r>
              <a:rPr lang="en-GB" dirty="0"/>
              <a:t> </a:t>
            </a:r>
            <a:r>
              <a:rPr lang="en-GB" dirty="0" err="1"/>
              <a:t>korral</a:t>
            </a:r>
            <a:r>
              <a:rPr lang="en-GB" dirty="0"/>
              <a:t> </a:t>
            </a:r>
            <a:r>
              <a:rPr lang="en-GB" dirty="0" err="1"/>
              <a:t>tõendeid</a:t>
            </a:r>
            <a:r>
              <a:rPr lang="en-GB" dirty="0"/>
              <a:t> </a:t>
            </a:r>
            <a:r>
              <a:rPr lang="en-GB" dirty="0" err="1"/>
              <a:t>ise</a:t>
            </a:r>
            <a:r>
              <a:rPr lang="en-GB" dirty="0"/>
              <a:t> </a:t>
            </a:r>
            <a:r>
              <a:rPr lang="en-GB" dirty="0" err="1"/>
              <a:t>või</a:t>
            </a:r>
            <a:r>
              <a:rPr lang="en-GB" dirty="0"/>
              <a:t> </a:t>
            </a:r>
            <a:r>
              <a:rPr lang="en-GB" dirty="0" err="1"/>
              <a:t>tehes</a:t>
            </a:r>
            <a:r>
              <a:rPr lang="en-GB" dirty="0"/>
              <a:t> </a:t>
            </a:r>
            <a:r>
              <a:rPr lang="en-GB" dirty="0" err="1"/>
              <a:t>nende</a:t>
            </a:r>
            <a:r>
              <a:rPr lang="en-GB" dirty="0"/>
              <a:t> </a:t>
            </a:r>
            <a:r>
              <a:rPr lang="en-GB" dirty="0" err="1"/>
              <a:t>esitamise</a:t>
            </a:r>
            <a:r>
              <a:rPr lang="en-GB" dirty="0"/>
              <a:t> </a:t>
            </a:r>
            <a:r>
              <a:rPr lang="en-GB" dirty="0" err="1"/>
              <a:t>kohustuseks</a:t>
            </a:r>
            <a:r>
              <a:rPr lang="en-GB" dirty="0"/>
              <a:t> </a:t>
            </a:r>
            <a:r>
              <a:rPr lang="en-GB" dirty="0" err="1"/>
              <a:t>menetlusosalistele</a:t>
            </a:r>
            <a:r>
              <a:rPr lang="en-GB" dirty="0"/>
              <a:t>. </a:t>
            </a:r>
            <a:r>
              <a:rPr lang="en-GB" dirty="0" err="1"/>
              <a:t>Kohus</a:t>
            </a:r>
            <a:r>
              <a:rPr lang="en-GB" dirty="0"/>
              <a:t> </a:t>
            </a:r>
            <a:r>
              <a:rPr lang="en-GB" dirty="0" err="1"/>
              <a:t>tõlgendab</a:t>
            </a:r>
            <a:r>
              <a:rPr lang="en-GB" dirty="0"/>
              <a:t> </a:t>
            </a:r>
            <a:r>
              <a:rPr lang="en-GB" dirty="0" err="1"/>
              <a:t>menetlusosaliste</a:t>
            </a:r>
            <a:r>
              <a:rPr lang="en-GB" dirty="0"/>
              <a:t> </a:t>
            </a:r>
            <a:r>
              <a:rPr lang="en-GB" dirty="0" err="1"/>
              <a:t>avaldusi</a:t>
            </a:r>
            <a:r>
              <a:rPr lang="en-GB" dirty="0"/>
              <a:t> </a:t>
            </a:r>
            <a:r>
              <a:rPr lang="en-GB" dirty="0" err="1"/>
              <a:t>ja</a:t>
            </a:r>
            <a:r>
              <a:rPr lang="en-GB" dirty="0"/>
              <a:t> </a:t>
            </a:r>
            <a:r>
              <a:rPr lang="en-GB" dirty="0" err="1"/>
              <a:t>lähtub</a:t>
            </a:r>
            <a:r>
              <a:rPr lang="en-GB" dirty="0"/>
              <a:t> </a:t>
            </a:r>
            <a:r>
              <a:rPr lang="en-GB" dirty="0" err="1"/>
              <a:t>nende</a:t>
            </a:r>
            <a:r>
              <a:rPr lang="en-GB" dirty="0"/>
              <a:t> </a:t>
            </a:r>
            <a:r>
              <a:rPr lang="en-GB" dirty="0" err="1"/>
              <a:t>lahendamisel</a:t>
            </a:r>
            <a:r>
              <a:rPr lang="en-GB" dirty="0"/>
              <a:t> </a:t>
            </a:r>
            <a:r>
              <a:rPr lang="en-GB" b="1" dirty="0" err="1"/>
              <a:t>esitaja</a:t>
            </a:r>
            <a:r>
              <a:rPr lang="en-GB" b="1" dirty="0"/>
              <a:t> </a:t>
            </a:r>
            <a:r>
              <a:rPr lang="en-GB" b="1" dirty="0" err="1"/>
              <a:t>tegelikust</a:t>
            </a:r>
            <a:r>
              <a:rPr lang="en-GB" b="1" dirty="0"/>
              <a:t> </a:t>
            </a:r>
            <a:r>
              <a:rPr lang="en-GB" b="1" dirty="0" err="1"/>
              <a:t>tahtest</a:t>
            </a:r>
            <a:endParaRPr lang="en-GB" b="1" dirty="0"/>
          </a:p>
          <a:p>
            <a:pPr marL="0" indent="0">
              <a:buNone/>
            </a:pPr>
            <a:r>
              <a:rPr lang="en-GB" dirty="0"/>
              <a:t>-</a:t>
            </a:r>
            <a:r>
              <a:rPr lang="en-GB" dirty="0" err="1"/>
              <a:t>igas</a:t>
            </a:r>
            <a:r>
              <a:rPr lang="en-GB" dirty="0"/>
              <a:t> </a:t>
            </a:r>
            <a:r>
              <a:rPr lang="en-GB" dirty="0" err="1"/>
              <a:t>menetlusstaadiumis</a:t>
            </a:r>
            <a:r>
              <a:rPr lang="en-GB" dirty="0"/>
              <a:t> </a:t>
            </a:r>
            <a:r>
              <a:rPr lang="en-GB" dirty="0" err="1"/>
              <a:t>oma</a:t>
            </a:r>
            <a:r>
              <a:rPr lang="en-GB" dirty="0"/>
              <a:t> </a:t>
            </a:r>
            <a:r>
              <a:rPr lang="en-GB" dirty="0" err="1"/>
              <a:t>selgitustega</a:t>
            </a:r>
            <a:r>
              <a:rPr lang="en-GB" dirty="0"/>
              <a:t>, et </a:t>
            </a:r>
            <a:r>
              <a:rPr lang="en-GB" dirty="0" err="1"/>
              <a:t>menetlusosalise</a:t>
            </a:r>
            <a:r>
              <a:rPr lang="en-GB" dirty="0"/>
              <a:t> </a:t>
            </a:r>
            <a:r>
              <a:rPr lang="en-GB" dirty="0" err="1"/>
              <a:t>huvide</a:t>
            </a:r>
            <a:r>
              <a:rPr lang="en-GB" dirty="0"/>
              <a:t> </a:t>
            </a:r>
            <a:r>
              <a:rPr lang="en-GB" dirty="0" err="1"/>
              <a:t>kaitseks</a:t>
            </a:r>
            <a:r>
              <a:rPr lang="en-GB" dirty="0"/>
              <a:t> </a:t>
            </a:r>
            <a:r>
              <a:rPr lang="en-GB" dirty="0" err="1"/>
              <a:t>vajalik</a:t>
            </a:r>
            <a:r>
              <a:rPr lang="en-GB" dirty="0"/>
              <a:t> </a:t>
            </a:r>
            <a:r>
              <a:rPr lang="en-GB" dirty="0" err="1"/>
              <a:t>avaldus</a:t>
            </a:r>
            <a:r>
              <a:rPr lang="en-GB" dirty="0"/>
              <a:t> </a:t>
            </a:r>
            <a:r>
              <a:rPr lang="en-GB" dirty="0" err="1"/>
              <a:t>ega</a:t>
            </a:r>
            <a:r>
              <a:rPr lang="en-GB" dirty="0"/>
              <a:t> </a:t>
            </a:r>
            <a:r>
              <a:rPr lang="en-GB" dirty="0" err="1"/>
              <a:t>tõend</a:t>
            </a:r>
            <a:r>
              <a:rPr lang="en-GB" dirty="0"/>
              <a:t> </a:t>
            </a:r>
            <a:r>
              <a:rPr lang="en-GB" dirty="0" err="1"/>
              <a:t>ei</a:t>
            </a:r>
            <a:r>
              <a:rPr lang="en-GB" dirty="0"/>
              <a:t> </a:t>
            </a:r>
            <a:r>
              <a:rPr lang="en-GB" dirty="0" err="1"/>
              <a:t>jääks</a:t>
            </a:r>
            <a:r>
              <a:rPr lang="en-GB" dirty="0"/>
              <a:t> </a:t>
            </a:r>
            <a:r>
              <a:rPr lang="en-GB" dirty="0" err="1"/>
              <a:t>esitamata</a:t>
            </a:r>
            <a:r>
              <a:rPr lang="en-GB" dirty="0"/>
              <a:t> </a:t>
            </a:r>
            <a:r>
              <a:rPr lang="en-GB" b="1" dirty="0" err="1"/>
              <a:t>õigusliku</a:t>
            </a:r>
            <a:r>
              <a:rPr lang="en-GB" b="1" dirty="0"/>
              <a:t> </a:t>
            </a:r>
            <a:r>
              <a:rPr lang="en-GB" b="1" dirty="0" err="1"/>
              <a:t>kogenematuse</a:t>
            </a:r>
            <a:r>
              <a:rPr lang="en-GB" b="1" dirty="0"/>
              <a:t> </a:t>
            </a:r>
            <a:r>
              <a:rPr lang="en-GB" b="1" dirty="0" err="1"/>
              <a:t>tõttu</a:t>
            </a:r>
            <a:r>
              <a:rPr lang="en-GB" b="1" dirty="0"/>
              <a:t> </a:t>
            </a:r>
            <a:r>
              <a:rPr lang="en-GB" dirty="0" err="1"/>
              <a:t>ning</a:t>
            </a:r>
            <a:r>
              <a:rPr lang="en-GB" dirty="0"/>
              <a:t> </a:t>
            </a:r>
            <a:r>
              <a:rPr lang="en-GB" dirty="0" err="1"/>
              <a:t>avalduse</a:t>
            </a:r>
            <a:r>
              <a:rPr lang="en-GB" dirty="0"/>
              <a:t> </a:t>
            </a:r>
            <a:r>
              <a:rPr lang="en-GB" dirty="0" err="1"/>
              <a:t>läbivaatamist</a:t>
            </a:r>
            <a:r>
              <a:rPr lang="en-GB" dirty="0"/>
              <a:t> </a:t>
            </a:r>
            <a:r>
              <a:rPr lang="en-GB" dirty="0" err="1"/>
              <a:t>takistavad</a:t>
            </a:r>
            <a:r>
              <a:rPr lang="en-GB" dirty="0"/>
              <a:t> </a:t>
            </a:r>
            <a:r>
              <a:rPr lang="en-GB" dirty="0" err="1"/>
              <a:t>vormivead</a:t>
            </a:r>
            <a:r>
              <a:rPr lang="en-GB" dirty="0"/>
              <a:t> </a:t>
            </a:r>
            <a:r>
              <a:rPr lang="en-GB" dirty="0" err="1"/>
              <a:t>kõrvaldatakse</a:t>
            </a:r>
            <a:endParaRPr lang="en-GB" dirty="0"/>
          </a:p>
          <a:p>
            <a:pPr marL="0" indent="0">
              <a:buNone/>
            </a:pPr>
            <a:r>
              <a:rPr lang="en-GB" dirty="0"/>
              <a:t>-</a:t>
            </a:r>
            <a:r>
              <a:rPr lang="en-GB" dirty="0" err="1"/>
              <a:t>kõigis</a:t>
            </a:r>
            <a:r>
              <a:rPr lang="en-GB" dirty="0"/>
              <a:t> </a:t>
            </a:r>
            <a:r>
              <a:rPr lang="en-GB" dirty="0" err="1"/>
              <a:t>asja</a:t>
            </a:r>
            <a:r>
              <a:rPr lang="en-GB" dirty="0"/>
              <a:t> </a:t>
            </a:r>
            <a:r>
              <a:rPr lang="en-GB" dirty="0" err="1"/>
              <a:t>lahendamiseks</a:t>
            </a:r>
            <a:r>
              <a:rPr lang="en-GB" dirty="0"/>
              <a:t> </a:t>
            </a:r>
            <a:r>
              <a:rPr lang="en-GB" dirty="0" err="1"/>
              <a:t>olulistes</a:t>
            </a:r>
            <a:r>
              <a:rPr lang="en-GB" dirty="0"/>
              <a:t> </a:t>
            </a:r>
            <a:r>
              <a:rPr lang="en-GB" dirty="0" err="1"/>
              <a:t>küsimustes</a:t>
            </a:r>
            <a:r>
              <a:rPr lang="en-GB" dirty="0"/>
              <a:t> </a:t>
            </a:r>
            <a:r>
              <a:rPr lang="en-GB" dirty="0" err="1"/>
              <a:t>menetlusosalistele</a:t>
            </a:r>
            <a:r>
              <a:rPr lang="en-GB" dirty="0"/>
              <a:t> </a:t>
            </a:r>
            <a:r>
              <a:rPr lang="en-GB" b="1" dirty="0" err="1"/>
              <a:t>tõhusa</a:t>
            </a:r>
            <a:r>
              <a:rPr lang="en-GB" b="1" dirty="0"/>
              <a:t> </a:t>
            </a:r>
            <a:r>
              <a:rPr lang="en-GB" b="1" dirty="0" err="1"/>
              <a:t>ja</a:t>
            </a:r>
            <a:r>
              <a:rPr lang="en-GB" b="1" dirty="0"/>
              <a:t> </a:t>
            </a:r>
            <a:r>
              <a:rPr lang="en-GB" b="1" dirty="0" err="1"/>
              <a:t>võrdse</a:t>
            </a:r>
            <a:r>
              <a:rPr lang="en-GB" b="1" dirty="0"/>
              <a:t> </a:t>
            </a:r>
            <a:r>
              <a:rPr lang="en-GB" b="1" dirty="0" err="1"/>
              <a:t>võimaluse</a:t>
            </a:r>
            <a:r>
              <a:rPr lang="en-GB" b="1" dirty="0"/>
              <a:t> </a:t>
            </a:r>
            <a:r>
              <a:rPr lang="en-GB" b="1" dirty="0" err="1"/>
              <a:t>esitada</a:t>
            </a:r>
            <a:r>
              <a:rPr lang="en-GB" b="1" dirty="0"/>
              <a:t> </a:t>
            </a:r>
            <a:r>
              <a:rPr lang="en-GB" b="1" dirty="0" err="1"/>
              <a:t>ja</a:t>
            </a:r>
            <a:r>
              <a:rPr lang="en-GB" b="1" dirty="0"/>
              <a:t> </a:t>
            </a:r>
            <a:r>
              <a:rPr lang="en-GB" b="1" dirty="0" err="1"/>
              <a:t>põhjendada</a:t>
            </a:r>
            <a:r>
              <a:rPr lang="en-GB" b="1" dirty="0"/>
              <a:t> </a:t>
            </a:r>
            <a:r>
              <a:rPr lang="en-GB" b="1" dirty="0" err="1"/>
              <a:t>oma</a:t>
            </a:r>
            <a:r>
              <a:rPr lang="en-GB" b="1" dirty="0"/>
              <a:t> </a:t>
            </a:r>
            <a:r>
              <a:rPr lang="en-GB" b="1" dirty="0" err="1"/>
              <a:t>seisukohti</a:t>
            </a:r>
            <a:r>
              <a:rPr lang="en-GB" b="1" dirty="0"/>
              <a:t> </a:t>
            </a:r>
            <a:r>
              <a:rPr lang="en-GB" dirty="0" err="1"/>
              <a:t>ning</a:t>
            </a:r>
            <a:r>
              <a:rPr lang="en-GB" dirty="0"/>
              <a:t> </a:t>
            </a:r>
            <a:r>
              <a:rPr lang="en-GB" dirty="0" err="1"/>
              <a:t>vaielda</a:t>
            </a:r>
            <a:r>
              <a:rPr lang="en-GB" dirty="0"/>
              <a:t> </a:t>
            </a:r>
            <a:r>
              <a:rPr lang="en-GB" dirty="0" err="1"/>
              <a:t>vastu</a:t>
            </a:r>
            <a:r>
              <a:rPr lang="en-GB" dirty="0"/>
              <a:t> </a:t>
            </a:r>
            <a:r>
              <a:rPr lang="en-GB" dirty="0" err="1"/>
              <a:t>teiste</a:t>
            </a:r>
            <a:r>
              <a:rPr lang="en-GB" dirty="0"/>
              <a:t> </a:t>
            </a:r>
            <a:r>
              <a:rPr lang="en-GB" dirty="0" err="1"/>
              <a:t>menetlusosaliste</a:t>
            </a:r>
            <a:r>
              <a:rPr lang="en-GB" dirty="0"/>
              <a:t> </a:t>
            </a:r>
            <a:r>
              <a:rPr lang="en-GB" dirty="0" err="1"/>
              <a:t>seisukohtadele</a:t>
            </a:r>
            <a:r>
              <a:rPr lang="en-GB" dirty="0"/>
              <a:t> </a:t>
            </a:r>
            <a:r>
              <a:rPr lang="en-GB" dirty="0" err="1"/>
              <a:t>või</a:t>
            </a:r>
            <a:r>
              <a:rPr lang="en-GB" dirty="0"/>
              <a:t> </a:t>
            </a:r>
            <a:r>
              <a:rPr lang="en-GB" dirty="0" err="1"/>
              <a:t>toetada</a:t>
            </a:r>
            <a:r>
              <a:rPr lang="en-GB" dirty="0"/>
              <a:t> </a:t>
            </a:r>
            <a:r>
              <a:rPr lang="en-GB" dirty="0" err="1"/>
              <a:t>neid</a:t>
            </a:r>
            <a:endParaRPr lang="en-GB" dirty="0"/>
          </a:p>
          <a:p>
            <a:endParaRPr lang="en-GB" dirty="0"/>
          </a:p>
        </p:txBody>
      </p:sp>
      <p:sp>
        <p:nvSpPr>
          <p:cNvPr id="4" name="Kuupäeva kohatäide 3"/>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1086404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GB" dirty="0"/>
              <a:t>TÖÖVÕIME HINDAMINE</a:t>
            </a:r>
            <a:r>
              <a:rPr lang="et-EE" dirty="0"/>
              <a:t> (TVTS)</a:t>
            </a:r>
            <a:endParaRPr lang="en-GB" dirty="0"/>
          </a:p>
        </p:txBody>
      </p:sp>
      <p:sp>
        <p:nvSpPr>
          <p:cNvPr id="3" name="Sisu kohatäide 2"/>
          <p:cNvSpPr>
            <a:spLocks noGrp="1"/>
          </p:cNvSpPr>
          <p:nvPr>
            <p:ph idx="1"/>
          </p:nvPr>
        </p:nvSpPr>
        <p:spPr/>
        <p:txBody>
          <a:bodyPr>
            <a:normAutofit lnSpcReduction="10000"/>
          </a:bodyPr>
          <a:lstStyle/>
          <a:p>
            <a:pPr marL="0" indent="0">
              <a:buNone/>
            </a:pPr>
            <a:r>
              <a:rPr lang="en-GB" dirty="0" err="1"/>
              <a:t>Eesmärk</a:t>
            </a:r>
            <a:r>
              <a:rPr lang="en-GB" dirty="0"/>
              <a:t> on </a:t>
            </a:r>
            <a:r>
              <a:rPr lang="en-GB" b="1" dirty="0" err="1"/>
              <a:t>pikaajalise</a:t>
            </a:r>
            <a:r>
              <a:rPr lang="en-GB" b="1" dirty="0"/>
              <a:t> </a:t>
            </a:r>
            <a:r>
              <a:rPr lang="en-GB" b="1" dirty="0" err="1"/>
              <a:t>tervisekahjustuse</a:t>
            </a:r>
            <a:r>
              <a:rPr lang="en-GB" b="1" dirty="0"/>
              <a:t> </a:t>
            </a:r>
            <a:r>
              <a:rPr lang="en-GB" dirty="0" err="1"/>
              <a:t>tõttu</a:t>
            </a:r>
            <a:r>
              <a:rPr lang="en-GB" dirty="0"/>
              <a:t> </a:t>
            </a:r>
            <a:r>
              <a:rPr lang="en-GB" dirty="0" err="1"/>
              <a:t>vähenenud</a:t>
            </a:r>
            <a:r>
              <a:rPr lang="en-GB" dirty="0"/>
              <a:t> </a:t>
            </a:r>
            <a:r>
              <a:rPr lang="en-GB" dirty="0" err="1"/>
              <a:t>töövõimega</a:t>
            </a:r>
            <a:r>
              <a:rPr lang="en-GB" dirty="0"/>
              <a:t> </a:t>
            </a:r>
            <a:r>
              <a:rPr lang="en-GB" dirty="0" err="1"/>
              <a:t>isikute</a:t>
            </a:r>
            <a:r>
              <a:rPr lang="en-GB" dirty="0"/>
              <a:t> </a:t>
            </a:r>
            <a:r>
              <a:rPr lang="en-GB" b="1" dirty="0" err="1"/>
              <a:t>töötamise</a:t>
            </a:r>
            <a:r>
              <a:rPr lang="en-GB" b="1" dirty="0"/>
              <a:t> </a:t>
            </a:r>
            <a:r>
              <a:rPr lang="en-GB" b="1" dirty="0" err="1"/>
              <a:t>ja</a:t>
            </a:r>
            <a:r>
              <a:rPr lang="en-GB" b="1" dirty="0"/>
              <a:t> </a:t>
            </a:r>
            <a:r>
              <a:rPr lang="en-GB" b="1" dirty="0" err="1"/>
              <a:t>töölesaamise</a:t>
            </a:r>
            <a:r>
              <a:rPr lang="en-GB" b="1" dirty="0"/>
              <a:t> </a:t>
            </a:r>
            <a:r>
              <a:rPr lang="en-GB" b="1" dirty="0" err="1"/>
              <a:t>toetamine</a:t>
            </a:r>
            <a:r>
              <a:rPr lang="en-GB" dirty="0"/>
              <a:t> </a:t>
            </a:r>
            <a:r>
              <a:rPr lang="en-GB" dirty="0" err="1"/>
              <a:t>ning</a:t>
            </a:r>
            <a:r>
              <a:rPr lang="en-GB" dirty="0"/>
              <a:t> </a:t>
            </a:r>
            <a:r>
              <a:rPr lang="en-GB" dirty="0" err="1"/>
              <a:t>neile</a:t>
            </a:r>
            <a:r>
              <a:rPr lang="en-GB" dirty="0"/>
              <a:t> </a:t>
            </a:r>
            <a:r>
              <a:rPr lang="en-GB" dirty="0" err="1"/>
              <a:t>seaduses</a:t>
            </a:r>
            <a:r>
              <a:rPr lang="en-GB" dirty="0"/>
              <a:t> </a:t>
            </a:r>
            <a:r>
              <a:rPr lang="en-GB" dirty="0" err="1"/>
              <a:t>sätestatud</a:t>
            </a:r>
            <a:r>
              <a:rPr lang="en-GB" dirty="0"/>
              <a:t> </a:t>
            </a:r>
            <a:r>
              <a:rPr lang="en-GB" dirty="0" err="1"/>
              <a:t>tingimustel</a:t>
            </a:r>
            <a:r>
              <a:rPr lang="en-GB" dirty="0"/>
              <a:t> </a:t>
            </a:r>
            <a:r>
              <a:rPr lang="en-GB" dirty="0" err="1"/>
              <a:t>ja</a:t>
            </a:r>
            <a:r>
              <a:rPr lang="en-GB" dirty="0"/>
              <a:t> </a:t>
            </a:r>
            <a:r>
              <a:rPr lang="en-GB" dirty="0" err="1"/>
              <a:t>ulatuses</a:t>
            </a:r>
            <a:r>
              <a:rPr lang="en-GB" dirty="0"/>
              <a:t> </a:t>
            </a:r>
            <a:r>
              <a:rPr lang="en-GB" b="1" dirty="0" err="1"/>
              <a:t>sissetuleku</a:t>
            </a:r>
            <a:r>
              <a:rPr lang="en-GB" b="1" dirty="0"/>
              <a:t> </a:t>
            </a:r>
            <a:r>
              <a:rPr lang="en-GB" b="1" dirty="0" err="1"/>
              <a:t>tagamine</a:t>
            </a:r>
            <a:r>
              <a:rPr lang="en-GB" b="1" dirty="0"/>
              <a:t> </a:t>
            </a:r>
            <a:endParaRPr lang="et-EE" b="1" dirty="0"/>
          </a:p>
          <a:p>
            <a:pPr marL="0" indent="0">
              <a:buNone/>
            </a:pPr>
            <a:r>
              <a:rPr lang="et-EE" b="1" dirty="0"/>
              <a:t>TVTS, määrused ja metoodika!!</a:t>
            </a:r>
            <a:endParaRPr lang="en-GB" b="1" dirty="0"/>
          </a:p>
          <a:p>
            <a:pPr marL="0" indent="0">
              <a:buNone/>
            </a:pPr>
            <a:r>
              <a:rPr lang="en-GB" u="sng" dirty="0" err="1"/>
              <a:t>Viis</a:t>
            </a:r>
            <a:r>
              <a:rPr lang="en-GB" u="sng" dirty="0"/>
              <a:t> </a:t>
            </a:r>
            <a:r>
              <a:rPr lang="en-GB" u="sng" dirty="0" err="1"/>
              <a:t>sammu</a:t>
            </a:r>
            <a:r>
              <a:rPr lang="en-GB" u="sng" dirty="0"/>
              <a:t>:</a:t>
            </a:r>
            <a:endParaRPr lang="et-EE" u="sng" dirty="0"/>
          </a:p>
          <a:p>
            <a:pPr>
              <a:buClr>
                <a:schemeClr val="accent6"/>
              </a:buClr>
              <a:buFont typeface="Wingdings" panose="05000000000000000000" pitchFamily="2" charset="2"/>
              <a:buChar char="§"/>
            </a:pPr>
            <a:r>
              <a:rPr lang="et-EE" dirty="0"/>
              <a:t>arstivisiit (viimase 6 kuu jooksul enne taotluse esitamist)</a:t>
            </a:r>
            <a:endParaRPr lang="en-GB" dirty="0"/>
          </a:p>
          <a:p>
            <a:pPr>
              <a:buClr>
                <a:schemeClr val="accent6"/>
              </a:buClr>
              <a:buFont typeface="Wingdings" panose="05000000000000000000" pitchFamily="2" charset="2"/>
              <a:buChar char="§"/>
            </a:pPr>
            <a:r>
              <a:rPr lang="et-EE" dirty="0"/>
              <a:t>töövõime hindamise taotluse esitamine (e-töötukassas, elektrooniliselt, töötukassas</a:t>
            </a:r>
            <a:r>
              <a:rPr lang="en-GB" dirty="0"/>
              <a:t> </a:t>
            </a:r>
            <a:r>
              <a:rPr lang="en-GB" dirty="0" err="1"/>
              <a:t>kohapeal</a:t>
            </a:r>
            <a:r>
              <a:rPr lang="et-EE" dirty="0"/>
              <a:t>, paber</a:t>
            </a:r>
            <a:r>
              <a:rPr lang="en-GB" dirty="0" err="1"/>
              <a:t>kandjal</a:t>
            </a:r>
            <a:r>
              <a:rPr lang="et-EE" dirty="0"/>
              <a:t>)</a:t>
            </a:r>
            <a:endParaRPr lang="en-GB" dirty="0"/>
          </a:p>
          <a:p>
            <a:pPr>
              <a:buClr>
                <a:schemeClr val="accent6"/>
              </a:buClr>
              <a:buFont typeface="Wingdings" panose="05000000000000000000" pitchFamily="2" charset="2"/>
              <a:buChar char="§"/>
            </a:pPr>
            <a:r>
              <a:rPr lang="et-EE" dirty="0"/>
              <a:t>eksperdiarvamuse koostamine (taotluses kirjeldatud piirangutele meditsiinilise kinnituse leidmine tervise infosüsteemist + päringud)</a:t>
            </a:r>
          </a:p>
          <a:p>
            <a:pPr>
              <a:buClr>
                <a:schemeClr val="accent6"/>
              </a:buClr>
              <a:buFont typeface="Wingdings" panose="05000000000000000000" pitchFamily="2" charset="2"/>
              <a:buChar char="§"/>
            </a:pPr>
            <a:r>
              <a:rPr lang="et-EE" dirty="0"/>
              <a:t>töövõime hindamise ulatuse otsustamine (töövõime ei ole vähenenud, töövõime on osaline või puuduv)</a:t>
            </a:r>
          </a:p>
          <a:p>
            <a:pPr>
              <a:buClr>
                <a:schemeClr val="accent6"/>
              </a:buClr>
              <a:buFont typeface="Wingdings" panose="05000000000000000000" pitchFamily="2" charset="2"/>
              <a:buChar char="§"/>
            </a:pPr>
            <a:r>
              <a:rPr lang="et-EE" dirty="0"/>
              <a:t>töövõimetoetuse maksmine</a:t>
            </a:r>
            <a:endParaRPr lang="en-GB" dirty="0"/>
          </a:p>
          <a:p>
            <a:endParaRPr lang="en-GB" dirty="0"/>
          </a:p>
        </p:txBody>
      </p:sp>
      <p:sp>
        <p:nvSpPr>
          <p:cNvPr id="4" name="Kuupäeva kohatäide 3"/>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114848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GB" dirty="0"/>
              <a:t>TÖÖVÕIME HINDAMINE</a:t>
            </a:r>
          </a:p>
        </p:txBody>
      </p:sp>
      <p:sp>
        <p:nvSpPr>
          <p:cNvPr id="3" name="Sisu kohatäide 2"/>
          <p:cNvSpPr>
            <a:spLocks noGrp="1"/>
          </p:cNvSpPr>
          <p:nvPr>
            <p:ph idx="1"/>
          </p:nvPr>
        </p:nvSpPr>
        <p:spPr/>
        <p:txBody>
          <a:bodyPr>
            <a:normAutofit/>
          </a:bodyPr>
          <a:lstStyle/>
          <a:p>
            <a:pPr>
              <a:buClr>
                <a:schemeClr val="accent6"/>
              </a:buClr>
              <a:buFont typeface="Wingdings" panose="05000000000000000000" pitchFamily="2" charset="2"/>
              <a:buChar char="§"/>
            </a:pPr>
            <a:r>
              <a:rPr lang="en-GB" dirty="0" err="1"/>
              <a:t>Lähtub</a:t>
            </a:r>
            <a:r>
              <a:rPr lang="en-GB" dirty="0"/>
              <a:t> </a:t>
            </a:r>
            <a:r>
              <a:rPr lang="en-GB" dirty="0" err="1"/>
              <a:t>taotleja</a:t>
            </a:r>
            <a:r>
              <a:rPr lang="en-GB" dirty="0"/>
              <a:t> </a:t>
            </a:r>
            <a:r>
              <a:rPr lang="et-EE" b="1" dirty="0"/>
              <a:t>terviseseisundi</a:t>
            </a:r>
            <a:r>
              <a:rPr lang="en-GB" b="1" dirty="0"/>
              <a:t>s</a:t>
            </a:r>
            <a:r>
              <a:rPr lang="et-EE" b="1" dirty="0"/>
              <a:t>t</a:t>
            </a:r>
            <a:r>
              <a:rPr lang="et-EE" dirty="0"/>
              <a:t> ning sellest tuleneva</a:t>
            </a:r>
            <a:r>
              <a:rPr lang="en-GB" dirty="0"/>
              <a:t>test </a:t>
            </a:r>
            <a:r>
              <a:rPr lang="et-EE" b="1" dirty="0"/>
              <a:t>tegutsemise ja osa</a:t>
            </a:r>
            <a:r>
              <a:rPr lang="en-GB" b="1" dirty="0" err="1"/>
              <a:t>lemise</a:t>
            </a:r>
            <a:r>
              <a:rPr lang="et-EE" b="1" dirty="0"/>
              <a:t> piirangu</a:t>
            </a:r>
            <a:r>
              <a:rPr lang="en-GB" b="1" dirty="0"/>
              <a:t>test</a:t>
            </a:r>
            <a:r>
              <a:rPr lang="et-EE" dirty="0"/>
              <a:t> </a:t>
            </a:r>
            <a:r>
              <a:rPr lang="en-GB" dirty="0" err="1"/>
              <a:t>s.o</a:t>
            </a:r>
            <a:r>
              <a:rPr lang="en-GB" dirty="0"/>
              <a:t> </a:t>
            </a:r>
            <a:r>
              <a:rPr lang="et-EE" dirty="0"/>
              <a:t> hinnatakse </a:t>
            </a:r>
            <a:r>
              <a:rPr lang="et-EE" b="1" dirty="0"/>
              <a:t>kehalist ja vaimset võimekust </a:t>
            </a:r>
            <a:r>
              <a:rPr lang="et-EE" dirty="0"/>
              <a:t>erinevates </a:t>
            </a:r>
            <a:r>
              <a:rPr lang="et-EE" b="1" dirty="0"/>
              <a:t>valdkondades </a:t>
            </a:r>
            <a:endParaRPr lang="en-GB" b="1" dirty="0"/>
          </a:p>
          <a:p>
            <a:pPr marL="0" indent="0">
              <a:buClr>
                <a:schemeClr val="accent6"/>
              </a:buClr>
              <a:buNone/>
            </a:pPr>
            <a:r>
              <a:rPr lang="en-GB" dirty="0"/>
              <a:t>*</a:t>
            </a:r>
            <a:r>
              <a:rPr lang="en-GB" dirty="0" err="1"/>
              <a:t>pikajaaline</a:t>
            </a:r>
            <a:r>
              <a:rPr lang="en-GB" dirty="0"/>
              <a:t> </a:t>
            </a:r>
            <a:r>
              <a:rPr lang="en-GB" dirty="0" err="1"/>
              <a:t>tervisekahjustus</a:t>
            </a:r>
            <a:r>
              <a:rPr lang="en-GB" dirty="0"/>
              <a:t> (</a:t>
            </a:r>
            <a:r>
              <a:rPr lang="en-GB" dirty="0" err="1"/>
              <a:t>püsiv</a:t>
            </a:r>
            <a:r>
              <a:rPr lang="en-GB" dirty="0"/>
              <a:t> </a:t>
            </a:r>
            <a:r>
              <a:rPr lang="en-GB" dirty="0" err="1"/>
              <a:t>seisund</a:t>
            </a:r>
            <a:r>
              <a:rPr lang="en-GB" dirty="0"/>
              <a:t> on </a:t>
            </a:r>
            <a:r>
              <a:rPr lang="en-GB" dirty="0" err="1"/>
              <a:t>terviseseisund</a:t>
            </a:r>
            <a:r>
              <a:rPr lang="en-GB" dirty="0"/>
              <a:t>, mis </a:t>
            </a:r>
            <a:r>
              <a:rPr lang="en-GB" dirty="0" err="1"/>
              <a:t>eelduste</a:t>
            </a:r>
            <a:r>
              <a:rPr lang="en-GB" dirty="0"/>
              <a:t> </a:t>
            </a:r>
            <a:r>
              <a:rPr lang="en-GB" dirty="0" err="1"/>
              <a:t>kohaselt</a:t>
            </a:r>
            <a:r>
              <a:rPr lang="en-GB" dirty="0"/>
              <a:t> </a:t>
            </a:r>
            <a:r>
              <a:rPr lang="en-GB" dirty="0" err="1"/>
              <a:t>kahe</a:t>
            </a:r>
            <a:r>
              <a:rPr lang="en-GB" dirty="0"/>
              <a:t> </a:t>
            </a:r>
            <a:r>
              <a:rPr lang="en-GB" dirty="0" err="1"/>
              <a:t>aasta</a:t>
            </a:r>
            <a:r>
              <a:rPr lang="en-GB" dirty="0"/>
              <a:t> </a:t>
            </a:r>
            <a:r>
              <a:rPr lang="en-GB" dirty="0" err="1"/>
              <a:t>vältel</a:t>
            </a:r>
            <a:r>
              <a:rPr lang="en-GB" dirty="0"/>
              <a:t> </a:t>
            </a:r>
            <a:r>
              <a:rPr lang="en-GB" dirty="0" err="1"/>
              <a:t>oluliselt</a:t>
            </a:r>
            <a:r>
              <a:rPr lang="en-GB" dirty="0"/>
              <a:t> </a:t>
            </a:r>
            <a:r>
              <a:rPr lang="en-GB" dirty="0" err="1"/>
              <a:t>ei</a:t>
            </a:r>
            <a:r>
              <a:rPr lang="en-GB" dirty="0"/>
              <a:t> </a:t>
            </a:r>
            <a:r>
              <a:rPr lang="en-GB" dirty="0" err="1"/>
              <a:t>muutu</a:t>
            </a:r>
            <a:r>
              <a:rPr lang="en-GB" dirty="0"/>
              <a:t>, </a:t>
            </a:r>
            <a:r>
              <a:rPr lang="en-GB" dirty="0" err="1"/>
              <a:t>töövõime</a:t>
            </a:r>
            <a:r>
              <a:rPr lang="en-GB" dirty="0"/>
              <a:t> </a:t>
            </a:r>
            <a:r>
              <a:rPr lang="en-GB" dirty="0" err="1"/>
              <a:t>hinnangut</a:t>
            </a:r>
            <a:r>
              <a:rPr lang="en-GB" dirty="0"/>
              <a:t> </a:t>
            </a:r>
            <a:r>
              <a:rPr lang="en-GB" dirty="0" err="1"/>
              <a:t>ei</a:t>
            </a:r>
            <a:r>
              <a:rPr lang="en-GB" dirty="0"/>
              <a:t> anta </a:t>
            </a:r>
            <a:r>
              <a:rPr lang="en-GB" dirty="0" err="1"/>
              <a:t>ajutisele</a:t>
            </a:r>
            <a:r>
              <a:rPr lang="en-GB" dirty="0"/>
              <a:t> </a:t>
            </a:r>
            <a:r>
              <a:rPr lang="en-GB" dirty="0" err="1"/>
              <a:t>ehk</a:t>
            </a:r>
            <a:r>
              <a:rPr lang="en-GB" dirty="0"/>
              <a:t> </a:t>
            </a:r>
            <a:r>
              <a:rPr lang="en-GB" dirty="0" err="1"/>
              <a:t>alla</a:t>
            </a:r>
            <a:r>
              <a:rPr lang="en-GB" dirty="0"/>
              <a:t> </a:t>
            </a:r>
            <a:r>
              <a:rPr lang="en-GB" dirty="0" err="1"/>
              <a:t>kuue</a:t>
            </a:r>
            <a:r>
              <a:rPr lang="en-GB" dirty="0"/>
              <a:t> </a:t>
            </a:r>
            <a:r>
              <a:rPr lang="en-GB" dirty="0" err="1"/>
              <a:t>kuu</a:t>
            </a:r>
            <a:r>
              <a:rPr lang="en-GB" dirty="0"/>
              <a:t> </a:t>
            </a:r>
            <a:r>
              <a:rPr lang="en-GB" dirty="0" err="1"/>
              <a:t>kestvale</a:t>
            </a:r>
            <a:r>
              <a:rPr lang="en-GB" dirty="0"/>
              <a:t> </a:t>
            </a:r>
            <a:r>
              <a:rPr lang="en-GB" dirty="0" err="1"/>
              <a:t>seisundile</a:t>
            </a:r>
            <a:r>
              <a:rPr lang="en-GB" dirty="0"/>
              <a:t>, mille </a:t>
            </a:r>
            <a:r>
              <a:rPr lang="en-GB" dirty="0" err="1"/>
              <a:t>põhjuseks</a:t>
            </a:r>
            <a:r>
              <a:rPr lang="en-GB" dirty="0"/>
              <a:t> on </a:t>
            </a:r>
            <a:r>
              <a:rPr lang="en-GB" dirty="0" err="1"/>
              <a:t>hiljutine</a:t>
            </a:r>
            <a:r>
              <a:rPr lang="en-GB" dirty="0"/>
              <a:t> trauma, </a:t>
            </a:r>
            <a:r>
              <a:rPr lang="en-GB" dirty="0" err="1"/>
              <a:t>operatsioon</a:t>
            </a:r>
            <a:r>
              <a:rPr lang="en-GB" dirty="0"/>
              <a:t> </a:t>
            </a:r>
            <a:r>
              <a:rPr lang="en-GB" dirty="0" err="1"/>
              <a:t>vm</a:t>
            </a:r>
            <a:r>
              <a:rPr lang="en-GB" dirty="0"/>
              <a:t> </a:t>
            </a:r>
            <a:r>
              <a:rPr lang="en-GB" dirty="0" err="1"/>
              <a:t>terviseprobleem</a:t>
            </a:r>
            <a:r>
              <a:rPr lang="en-GB" dirty="0"/>
              <a:t>)</a:t>
            </a:r>
          </a:p>
          <a:p>
            <a:pPr marL="0" indent="0">
              <a:buClr>
                <a:schemeClr val="accent6"/>
              </a:buClr>
              <a:buNone/>
            </a:pPr>
            <a:r>
              <a:rPr lang="en-GB" dirty="0"/>
              <a:t>*</a:t>
            </a:r>
            <a:r>
              <a:rPr lang="en-GB" dirty="0" err="1"/>
              <a:t>tegutsemise</a:t>
            </a:r>
            <a:r>
              <a:rPr lang="en-GB" dirty="0"/>
              <a:t> </a:t>
            </a:r>
            <a:r>
              <a:rPr lang="en-GB" dirty="0" err="1"/>
              <a:t>ja</a:t>
            </a:r>
            <a:r>
              <a:rPr lang="en-GB" dirty="0"/>
              <a:t> </a:t>
            </a:r>
            <a:r>
              <a:rPr lang="en-GB" dirty="0" err="1"/>
              <a:t>osalemise</a:t>
            </a:r>
            <a:r>
              <a:rPr lang="en-GB" dirty="0"/>
              <a:t> </a:t>
            </a:r>
            <a:r>
              <a:rPr lang="en-GB" dirty="0" err="1"/>
              <a:t>piirang</a:t>
            </a:r>
            <a:r>
              <a:rPr lang="en-GB" dirty="0"/>
              <a:t> – </a:t>
            </a:r>
            <a:r>
              <a:rPr lang="en-GB" dirty="0" err="1"/>
              <a:t>takistus</a:t>
            </a:r>
            <a:r>
              <a:rPr lang="en-GB" dirty="0"/>
              <a:t>, </a:t>
            </a:r>
            <a:r>
              <a:rPr lang="en-GB" dirty="0" err="1"/>
              <a:t>mida</a:t>
            </a:r>
            <a:r>
              <a:rPr lang="en-GB" dirty="0"/>
              <a:t> </a:t>
            </a:r>
            <a:r>
              <a:rPr lang="en-GB" dirty="0" err="1"/>
              <a:t>isik</a:t>
            </a:r>
            <a:r>
              <a:rPr lang="en-GB" dirty="0"/>
              <a:t> </a:t>
            </a:r>
            <a:r>
              <a:rPr lang="en-GB" dirty="0" err="1"/>
              <a:t>kogeb</a:t>
            </a:r>
            <a:r>
              <a:rPr lang="en-GB" dirty="0"/>
              <a:t> </a:t>
            </a:r>
            <a:r>
              <a:rPr lang="en-GB" dirty="0" err="1"/>
              <a:t>tegevuse</a:t>
            </a:r>
            <a:r>
              <a:rPr lang="en-GB" dirty="0"/>
              <a:t> </a:t>
            </a:r>
            <a:r>
              <a:rPr lang="en-GB" dirty="0" err="1"/>
              <a:t>sooritamisel</a:t>
            </a:r>
            <a:r>
              <a:rPr lang="en-GB" dirty="0"/>
              <a:t> </a:t>
            </a:r>
            <a:r>
              <a:rPr lang="en-GB" dirty="0" err="1"/>
              <a:t>või</a:t>
            </a:r>
            <a:r>
              <a:rPr lang="en-GB" dirty="0"/>
              <a:t> </a:t>
            </a:r>
            <a:r>
              <a:rPr lang="en-GB" dirty="0" err="1"/>
              <a:t>igapäevaelu</a:t>
            </a:r>
            <a:r>
              <a:rPr lang="en-GB" dirty="0"/>
              <a:t> </a:t>
            </a:r>
            <a:r>
              <a:rPr lang="en-GB" dirty="0" err="1"/>
              <a:t>olukordades</a:t>
            </a:r>
            <a:endParaRPr lang="en-GB" dirty="0"/>
          </a:p>
          <a:p>
            <a:pPr marL="0" indent="0">
              <a:buNone/>
            </a:pPr>
            <a:r>
              <a:rPr lang="en-GB" dirty="0"/>
              <a:t>*</a:t>
            </a:r>
            <a:r>
              <a:rPr lang="en-GB" dirty="0" err="1"/>
              <a:t>valdkond</a:t>
            </a:r>
            <a:r>
              <a:rPr lang="en-GB" dirty="0"/>
              <a:t> – </a:t>
            </a:r>
            <a:r>
              <a:rPr lang="en-GB" dirty="0" err="1"/>
              <a:t>vastastikuses</a:t>
            </a:r>
            <a:r>
              <a:rPr lang="en-GB" dirty="0"/>
              <a:t> </a:t>
            </a:r>
            <a:r>
              <a:rPr lang="en-GB" dirty="0" err="1"/>
              <a:t>seoses</a:t>
            </a:r>
            <a:r>
              <a:rPr lang="en-GB" dirty="0"/>
              <a:t> </a:t>
            </a:r>
            <a:r>
              <a:rPr lang="en-GB" dirty="0" err="1"/>
              <a:t>olevate</a:t>
            </a:r>
            <a:r>
              <a:rPr lang="en-GB" dirty="0"/>
              <a:t> </a:t>
            </a:r>
            <a:r>
              <a:rPr lang="en-GB" dirty="0" err="1"/>
              <a:t>füsioloogiliste</a:t>
            </a:r>
            <a:r>
              <a:rPr lang="en-GB" dirty="0"/>
              <a:t> </a:t>
            </a:r>
            <a:r>
              <a:rPr lang="en-GB" dirty="0" err="1"/>
              <a:t>funktsioonide</a:t>
            </a:r>
            <a:r>
              <a:rPr lang="en-GB" dirty="0"/>
              <a:t>, </a:t>
            </a:r>
            <a:r>
              <a:rPr lang="en-GB" dirty="0" err="1"/>
              <a:t>anatoomiliste</a:t>
            </a:r>
            <a:r>
              <a:rPr lang="en-GB" dirty="0"/>
              <a:t> </a:t>
            </a:r>
            <a:r>
              <a:rPr lang="en-GB" dirty="0" err="1"/>
              <a:t>struktuuride</a:t>
            </a:r>
            <a:r>
              <a:rPr lang="en-GB" dirty="0"/>
              <a:t>, </a:t>
            </a:r>
            <a:r>
              <a:rPr lang="en-GB" dirty="0" err="1"/>
              <a:t>tegevuste</a:t>
            </a:r>
            <a:r>
              <a:rPr lang="en-GB" dirty="0"/>
              <a:t>, </a:t>
            </a:r>
            <a:r>
              <a:rPr lang="en-GB" dirty="0" err="1"/>
              <a:t>ülesannete</a:t>
            </a:r>
            <a:r>
              <a:rPr lang="en-GB" dirty="0"/>
              <a:t> </a:t>
            </a:r>
            <a:r>
              <a:rPr lang="en-GB" dirty="0" err="1"/>
              <a:t>või</a:t>
            </a:r>
            <a:r>
              <a:rPr lang="en-GB" dirty="0"/>
              <a:t> </a:t>
            </a:r>
            <a:r>
              <a:rPr lang="en-GB" dirty="0" err="1"/>
              <a:t>elualade</a:t>
            </a:r>
            <a:r>
              <a:rPr lang="en-GB" dirty="0"/>
              <a:t> </a:t>
            </a:r>
            <a:r>
              <a:rPr lang="en-GB" dirty="0" err="1"/>
              <a:t>praktiline</a:t>
            </a:r>
            <a:r>
              <a:rPr lang="en-GB" dirty="0"/>
              <a:t> </a:t>
            </a:r>
            <a:r>
              <a:rPr lang="en-GB" dirty="0" err="1"/>
              <a:t>ja</a:t>
            </a:r>
            <a:r>
              <a:rPr lang="en-GB" dirty="0"/>
              <a:t> </a:t>
            </a:r>
            <a:r>
              <a:rPr lang="en-GB" dirty="0" err="1"/>
              <a:t>tähenduslik</a:t>
            </a:r>
            <a:r>
              <a:rPr lang="en-GB" dirty="0"/>
              <a:t> </a:t>
            </a:r>
            <a:r>
              <a:rPr lang="en-GB" dirty="0" err="1"/>
              <a:t>kogum</a:t>
            </a:r>
            <a:endParaRPr lang="en-GB" dirty="0"/>
          </a:p>
          <a:p>
            <a:pPr marL="0" indent="0">
              <a:buNone/>
            </a:pPr>
            <a:endParaRPr lang="en-GB" dirty="0"/>
          </a:p>
          <a:p>
            <a:endParaRPr lang="en-GB" dirty="0"/>
          </a:p>
        </p:txBody>
      </p:sp>
      <p:sp>
        <p:nvSpPr>
          <p:cNvPr id="4" name="Kuupäeva kohatäide 3"/>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2961699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GB" dirty="0"/>
              <a:t>TÖÖVÕIME HINDAMINE</a:t>
            </a:r>
          </a:p>
        </p:txBody>
      </p:sp>
      <p:sp>
        <p:nvSpPr>
          <p:cNvPr id="3" name="Sisu kohatäide 2"/>
          <p:cNvSpPr>
            <a:spLocks noGrp="1"/>
          </p:cNvSpPr>
          <p:nvPr>
            <p:ph idx="1"/>
          </p:nvPr>
        </p:nvSpPr>
        <p:spPr/>
        <p:txBody>
          <a:bodyPr>
            <a:normAutofit/>
          </a:bodyPr>
          <a:lstStyle/>
          <a:p>
            <a:pPr>
              <a:buClr>
                <a:schemeClr val="accent6"/>
              </a:buClr>
              <a:buFont typeface="Wingdings" panose="05000000000000000000" pitchFamily="2" charset="2"/>
              <a:buChar char="§"/>
            </a:pPr>
            <a:r>
              <a:rPr lang="et-EE" b="1" dirty="0"/>
              <a:t>Kehaline võimekus </a:t>
            </a:r>
            <a:r>
              <a:rPr lang="et-EE" dirty="0"/>
              <a:t>tähendab füüsilisi tegevusi</a:t>
            </a:r>
            <a:r>
              <a:rPr lang="en-GB" dirty="0"/>
              <a:t> </a:t>
            </a:r>
            <a:r>
              <a:rPr lang="en-GB" dirty="0" err="1"/>
              <a:t>s.o</a:t>
            </a:r>
            <a:r>
              <a:rPr lang="en-GB" dirty="0"/>
              <a:t> </a:t>
            </a:r>
            <a:r>
              <a:rPr lang="et-EE" dirty="0"/>
              <a:t> kõnd</a:t>
            </a:r>
            <a:r>
              <a:rPr lang="en-GB" dirty="0"/>
              <a:t>imine,</a:t>
            </a:r>
            <a:r>
              <a:rPr lang="et-EE" dirty="0"/>
              <a:t> jooksmine, trepist liikumine ja </a:t>
            </a:r>
            <a:r>
              <a:rPr lang="en-GB" dirty="0" err="1"/>
              <a:t>sundasendites</a:t>
            </a:r>
            <a:r>
              <a:rPr lang="en-GB" dirty="0"/>
              <a:t> </a:t>
            </a:r>
            <a:r>
              <a:rPr lang="en-GB" dirty="0" err="1"/>
              <a:t>püsimine</a:t>
            </a:r>
            <a:r>
              <a:rPr lang="en-GB" dirty="0"/>
              <a:t> </a:t>
            </a:r>
            <a:r>
              <a:rPr lang="en-GB" dirty="0" err="1"/>
              <a:t>ehk</a:t>
            </a:r>
            <a:r>
              <a:rPr lang="et-EE" dirty="0"/>
              <a:t> seismine ja istumine. Arvesse võetakse tegevuse sooritamisele kuluvat aega ja jõudu. võimekust võivad mõjutada jäseme puudumine, liigeste moondumine</a:t>
            </a:r>
            <a:r>
              <a:rPr lang="en-GB" dirty="0"/>
              <a:t> </a:t>
            </a:r>
            <a:r>
              <a:rPr lang="en-GB" dirty="0" err="1"/>
              <a:t>või</a:t>
            </a:r>
            <a:r>
              <a:rPr lang="et-EE" dirty="0"/>
              <a:t> kõhetumine, kergelt tekkiv väsimus või hingeldus</a:t>
            </a:r>
          </a:p>
          <a:p>
            <a:pPr>
              <a:buClr>
                <a:schemeClr val="accent6"/>
              </a:buClr>
              <a:buFont typeface="Wingdings" panose="05000000000000000000" pitchFamily="2" charset="2"/>
              <a:buChar char="§"/>
            </a:pPr>
            <a:r>
              <a:rPr lang="et-EE" b="1" dirty="0"/>
              <a:t>Vaimne  võimekus </a:t>
            </a:r>
            <a:r>
              <a:rPr lang="et-EE" dirty="0"/>
              <a:t>tähendab oskuste omandamise võimekust, inimestega kontakti loomist, ümbritseva keskkonna ja inimsuhete tajumist, eri olukordadele reageerimist. võimekust võivad mõjutada psüühilised haigused või õppimishäired, ka trauma tagajärjel tekkinud vaimsed häired. Samuti võivad vaimsed probleemid kaasneda kroonilise kehalise haigusega, näiteks võib see viia depressiooni tekkimiseni ja vaimse suutlikkuse halvenemiseni</a:t>
            </a:r>
            <a:endParaRPr lang="en-GB" dirty="0"/>
          </a:p>
          <a:p>
            <a:pPr>
              <a:buClr>
                <a:schemeClr val="accent6"/>
              </a:buClr>
              <a:buFont typeface="Wingdings" panose="05000000000000000000" pitchFamily="2" charset="2"/>
              <a:buChar char="§"/>
            </a:pPr>
            <a:r>
              <a:rPr lang="en-GB" dirty="0"/>
              <a:t>7 VALDKONDA: </a:t>
            </a:r>
            <a:r>
              <a:rPr lang="en-GB" dirty="0" err="1"/>
              <a:t>liikumine</a:t>
            </a:r>
            <a:r>
              <a:rPr lang="en-GB" dirty="0"/>
              <a:t>; </a:t>
            </a:r>
            <a:r>
              <a:rPr lang="en-GB" dirty="0" err="1"/>
              <a:t>käeline</a:t>
            </a:r>
            <a:r>
              <a:rPr lang="en-GB" dirty="0"/>
              <a:t> </a:t>
            </a:r>
            <a:r>
              <a:rPr lang="en-GB" dirty="0" err="1"/>
              <a:t>tegevus</a:t>
            </a:r>
            <a:r>
              <a:rPr lang="en-GB" dirty="0"/>
              <a:t>; </a:t>
            </a:r>
            <a:r>
              <a:rPr lang="en-GB" dirty="0" err="1"/>
              <a:t>teabe</a:t>
            </a:r>
            <a:r>
              <a:rPr lang="en-GB" dirty="0"/>
              <a:t> </a:t>
            </a:r>
            <a:r>
              <a:rPr lang="en-GB" dirty="0" err="1"/>
              <a:t>edas</a:t>
            </a:r>
            <a:r>
              <a:rPr lang="et-EE" dirty="0" err="1"/>
              <a:t>tamine</a:t>
            </a:r>
            <a:r>
              <a:rPr lang="en-GB" dirty="0"/>
              <a:t> </a:t>
            </a:r>
            <a:r>
              <a:rPr lang="en-GB" dirty="0" err="1"/>
              <a:t>ja</a:t>
            </a:r>
            <a:r>
              <a:rPr lang="en-GB" dirty="0"/>
              <a:t> </a:t>
            </a:r>
            <a:r>
              <a:rPr lang="en-GB" dirty="0" err="1"/>
              <a:t>vastuvõtmine</a:t>
            </a:r>
            <a:r>
              <a:rPr lang="en-GB" dirty="0"/>
              <a:t>;</a:t>
            </a:r>
            <a:r>
              <a:rPr lang="et-EE" dirty="0"/>
              <a:t> </a:t>
            </a:r>
            <a:r>
              <a:rPr lang="en-GB" dirty="0" err="1"/>
              <a:t>teadvusel</a:t>
            </a:r>
            <a:r>
              <a:rPr lang="en-GB" dirty="0"/>
              <a:t> </a:t>
            </a:r>
            <a:r>
              <a:rPr lang="en-GB" dirty="0" err="1"/>
              <a:t>püs</a:t>
            </a:r>
            <a:r>
              <a:rPr lang="et-EE" dirty="0"/>
              <a:t>i</a:t>
            </a:r>
            <a:r>
              <a:rPr lang="en-GB" dirty="0"/>
              <a:t>mine </a:t>
            </a:r>
            <a:r>
              <a:rPr lang="en-GB" dirty="0" err="1"/>
              <a:t>ja</a:t>
            </a:r>
            <a:r>
              <a:rPr lang="en-GB" dirty="0"/>
              <a:t> </a:t>
            </a:r>
            <a:r>
              <a:rPr lang="en-GB" dirty="0" err="1"/>
              <a:t>enesehooldus;õppimine</a:t>
            </a:r>
            <a:r>
              <a:rPr lang="en-GB" dirty="0"/>
              <a:t> </a:t>
            </a:r>
            <a:r>
              <a:rPr lang="en-GB" dirty="0" err="1"/>
              <a:t>ja</a:t>
            </a:r>
            <a:r>
              <a:rPr lang="en-GB" dirty="0"/>
              <a:t> </a:t>
            </a:r>
            <a:r>
              <a:rPr lang="en-GB" dirty="0" err="1"/>
              <a:t>tegevuste</a:t>
            </a:r>
            <a:r>
              <a:rPr lang="en-GB" dirty="0"/>
              <a:t> </a:t>
            </a:r>
            <a:r>
              <a:rPr lang="en-GB" dirty="0" err="1"/>
              <a:t>sooritamine</a:t>
            </a:r>
            <a:r>
              <a:rPr lang="en-GB" dirty="0"/>
              <a:t>; </a:t>
            </a:r>
            <a:r>
              <a:rPr lang="en-GB" dirty="0" err="1"/>
              <a:t>muutustega</a:t>
            </a:r>
            <a:r>
              <a:rPr lang="en-GB" dirty="0"/>
              <a:t> </a:t>
            </a:r>
            <a:r>
              <a:rPr lang="en-GB" dirty="0" err="1"/>
              <a:t>kohanemine</a:t>
            </a:r>
            <a:r>
              <a:rPr lang="en-GB" dirty="0"/>
              <a:t> </a:t>
            </a:r>
            <a:r>
              <a:rPr lang="en-GB" dirty="0" err="1"/>
              <a:t>ja</a:t>
            </a:r>
            <a:r>
              <a:rPr lang="en-GB" dirty="0"/>
              <a:t> </a:t>
            </a:r>
            <a:r>
              <a:rPr lang="en-GB" dirty="0" err="1"/>
              <a:t>ohu</a:t>
            </a:r>
            <a:r>
              <a:rPr lang="en-GB" dirty="0"/>
              <a:t> </a:t>
            </a:r>
            <a:r>
              <a:rPr lang="en-GB" dirty="0" err="1"/>
              <a:t>tajumine</a:t>
            </a:r>
            <a:r>
              <a:rPr lang="en-GB" dirty="0"/>
              <a:t>; </a:t>
            </a:r>
            <a:r>
              <a:rPr lang="en-GB" dirty="0" err="1"/>
              <a:t>suhtlemine</a:t>
            </a:r>
            <a:endParaRPr lang="en-GB" dirty="0"/>
          </a:p>
          <a:p>
            <a:endParaRPr lang="en-GB" dirty="0"/>
          </a:p>
        </p:txBody>
      </p:sp>
      <p:sp>
        <p:nvSpPr>
          <p:cNvPr id="4" name="Kuupäeva kohatäide 3"/>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2623931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GB" dirty="0"/>
              <a:t>TÖÖVÕIME HINDAMINE</a:t>
            </a:r>
          </a:p>
        </p:txBody>
      </p:sp>
      <p:sp>
        <p:nvSpPr>
          <p:cNvPr id="3" name="Sisu kohatäide 2"/>
          <p:cNvSpPr>
            <a:spLocks noGrp="1"/>
          </p:cNvSpPr>
          <p:nvPr>
            <p:ph idx="1"/>
          </p:nvPr>
        </p:nvSpPr>
        <p:spPr/>
        <p:txBody>
          <a:bodyPr>
            <a:normAutofit/>
          </a:bodyPr>
          <a:lstStyle/>
          <a:p>
            <a:r>
              <a:rPr lang="en-GB" dirty="0" err="1"/>
              <a:t>Enamasti</a:t>
            </a:r>
            <a:r>
              <a:rPr lang="en-GB" dirty="0"/>
              <a:t> </a:t>
            </a:r>
            <a:r>
              <a:rPr lang="en-GB" dirty="0" err="1"/>
              <a:t>kirjalik</a:t>
            </a:r>
            <a:r>
              <a:rPr lang="en-GB" dirty="0"/>
              <a:t> </a:t>
            </a:r>
            <a:r>
              <a:rPr lang="en-GB" dirty="0" err="1"/>
              <a:t>ehk</a:t>
            </a:r>
            <a:r>
              <a:rPr lang="en-GB" dirty="0"/>
              <a:t> </a:t>
            </a:r>
            <a:r>
              <a:rPr lang="en-GB" dirty="0" err="1"/>
              <a:t>dokumendipõhine</a:t>
            </a:r>
            <a:r>
              <a:rPr lang="en-GB" dirty="0"/>
              <a:t> </a:t>
            </a:r>
            <a:r>
              <a:rPr lang="en-GB" dirty="0" err="1"/>
              <a:t>menetlus</a:t>
            </a:r>
            <a:endParaRPr lang="en-GB" dirty="0"/>
          </a:p>
          <a:p>
            <a:r>
              <a:rPr lang="en-GB" dirty="0" err="1"/>
              <a:t>Visiidipõhine</a:t>
            </a:r>
            <a:r>
              <a:rPr lang="en-GB" dirty="0"/>
              <a:t> </a:t>
            </a:r>
            <a:r>
              <a:rPr lang="et-EE" dirty="0"/>
              <a:t>hindamine</a:t>
            </a:r>
            <a:endParaRPr lang="en-GB" dirty="0"/>
          </a:p>
          <a:p>
            <a:r>
              <a:rPr lang="en-GB" b="1" dirty="0" err="1"/>
              <a:t>Põhineb</a:t>
            </a:r>
            <a:r>
              <a:rPr lang="en-GB" b="1" dirty="0"/>
              <a:t> </a:t>
            </a:r>
            <a:r>
              <a:rPr lang="en-GB" b="1" dirty="0" err="1"/>
              <a:t>eksperthinnangul</a:t>
            </a:r>
            <a:endParaRPr lang="en-GB" b="1" dirty="0"/>
          </a:p>
          <a:p>
            <a:r>
              <a:rPr lang="en-GB" dirty="0" err="1"/>
              <a:t>Taotluses</a:t>
            </a:r>
            <a:r>
              <a:rPr lang="en-GB" dirty="0"/>
              <a:t> </a:t>
            </a:r>
            <a:r>
              <a:rPr lang="en-GB" dirty="0" err="1"/>
              <a:t>isiku</a:t>
            </a:r>
            <a:r>
              <a:rPr lang="en-GB" dirty="0"/>
              <a:t> </a:t>
            </a:r>
            <a:r>
              <a:rPr lang="en-GB" dirty="0" err="1"/>
              <a:t>poolt</a:t>
            </a:r>
            <a:r>
              <a:rPr lang="en-GB" dirty="0"/>
              <a:t> </a:t>
            </a:r>
            <a:r>
              <a:rPr lang="en-GB" dirty="0" err="1"/>
              <a:t>toodud</a:t>
            </a:r>
            <a:r>
              <a:rPr lang="en-GB" dirty="0"/>
              <a:t> </a:t>
            </a:r>
            <a:r>
              <a:rPr lang="en-GB" dirty="0" err="1"/>
              <a:t>asjaolude</a:t>
            </a:r>
            <a:r>
              <a:rPr lang="en-GB" dirty="0"/>
              <a:t> </a:t>
            </a:r>
            <a:r>
              <a:rPr lang="et-EE" dirty="0"/>
              <a:t>kaal/</a:t>
            </a:r>
            <a:r>
              <a:rPr lang="en-GB" dirty="0" err="1"/>
              <a:t>olulisus</a:t>
            </a:r>
            <a:endParaRPr lang="en-GB" dirty="0"/>
          </a:p>
          <a:p>
            <a:r>
              <a:rPr lang="en-GB" dirty="0" err="1"/>
              <a:t>Tervise</a:t>
            </a:r>
            <a:r>
              <a:rPr lang="en-GB" dirty="0"/>
              <a:t> </a:t>
            </a:r>
            <a:r>
              <a:rPr lang="en-GB" dirty="0" err="1"/>
              <a:t>infosüsteemis</a:t>
            </a:r>
            <a:r>
              <a:rPr lang="en-GB" dirty="0"/>
              <a:t> </a:t>
            </a:r>
            <a:r>
              <a:rPr lang="en-GB" dirty="0" err="1"/>
              <a:t>olevate</a:t>
            </a:r>
            <a:r>
              <a:rPr lang="en-GB" dirty="0"/>
              <a:t> </a:t>
            </a:r>
            <a:r>
              <a:rPr lang="en-GB" dirty="0" err="1"/>
              <a:t>andmete</a:t>
            </a:r>
            <a:r>
              <a:rPr lang="en-GB" dirty="0"/>
              <a:t> kaal</a:t>
            </a:r>
            <a:r>
              <a:rPr lang="et-EE" dirty="0"/>
              <a:t>/olulisus</a:t>
            </a:r>
            <a:endParaRPr lang="en-GB" dirty="0"/>
          </a:p>
          <a:p>
            <a:r>
              <a:rPr lang="en-GB" b="1" dirty="0" err="1"/>
              <a:t>Arvestatakse</a:t>
            </a:r>
            <a:r>
              <a:rPr lang="en-GB" b="1" dirty="0"/>
              <a:t> </a:t>
            </a:r>
            <a:r>
              <a:rPr lang="en-GB" b="1" dirty="0" err="1"/>
              <a:t>ravimitega</a:t>
            </a:r>
            <a:r>
              <a:rPr lang="en-GB" b="1" dirty="0"/>
              <a:t>/</a:t>
            </a:r>
            <a:r>
              <a:rPr lang="en-GB" b="1" dirty="0" err="1"/>
              <a:t>abivahenditega</a:t>
            </a:r>
            <a:r>
              <a:rPr lang="en-GB" b="1" dirty="0"/>
              <a:t>/</a:t>
            </a:r>
            <a:r>
              <a:rPr lang="en-GB" b="1" dirty="0" err="1"/>
              <a:t>teenustega</a:t>
            </a:r>
            <a:r>
              <a:rPr lang="en-GB" b="1" dirty="0"/>
              <a:t> </a:t>
            </a:r>
            <a:r>
              <a:rPr lang="en-GB" b="1" dirty="0" err="1"/>
              <a:t>kompenseeritust</a:t>
            </a:r>
            <a:endParaRPr lang="en-GB" b="1" dirty="0"/>
          </a:p>
          <a:p>
            <a:r>
              <a:rPr lang="en-GB" dirty="0" err="1"/>
              <a:t>Erijuhtum</a:t>
            </a:r>
            <a:r>
              <a:rPr lang="en-GB" dirty="0"/>
              <a:t> – </a:t>
            </a:r>
            <a:r>
              <a:rPr lang="en-GB" dirty="0" err="1"/>
              <a:t>juhtum</a:t>
            </a:r>
            <a:r>
              <a:rPr lang="en-GB" dirty="0"/>
              <a:t>, mille </a:t>
            </a:r>
            <a:r>
              <a:rPr lang="en-GB" dirty="0" err="1"/>
              <a:t>korral</a:t>
            </a:r>
            <a:r>
              <a:rPr lang="en-GB" dirty="0"/>
              <a:t> </a:t>
            </a:r>
            <a:r>
              <a:rPr lang="en-GB" dirty="0" err="1"/>
              <a:t>valdkondade</a:t>
            </a:r>
            <a:r>
              <a:rPr lang="en-GB" dirty="0"/>
              <a:t> </a:t>
            </a:r>
            <a:r>
              <a:rPr lang="en-GB" dirty="0" err="1"/>
              <a:t>kaupa</a:t>
            </a:r>
            <a:r>
              <a:rPr lang="en-GB" dirty="0"/>
              <a:t> </a:t>
            </a:r>
            <a:r>
              <a:rPr lang="en-GB" dirty="0" err="1"/>
              <a:t>tegutsemisvõimet</a:t>
            </a:r>
            <a:r>
              <a:rPr lang="en-GB" dirty="0"/>
              <a:t> </a:t>
            </a:r>
            <a:r>
              <a:rPr lang="en-GB" dirty="0" err="1"/>
              <a:t>hinnates</a:t>
            </a:r>
            <a:r>
              <a:rPr lang="en-GB" dirty="0"/>
              <a:t> on </a:t>
            </a:r>
            <a:r>
              <a:rPr lang="en-GB" dirty="0" err="1"/>
              <a:t>piirangud</a:t>
            </a:r>
            <a:r>
              <a:rPr lang="en-GB" dirty="0"/>
              <a:t> </a:t>
            </a:r>
            <a:r>
              <a:rPr lang="en-GB" dirty="0" err="1"/>
              <a:t>vähe</a:t>
            </a:r>
            <a:r>
              <a:rPr lang="en-GB" dirty="0"/>
              <a:t> </a:t>
            </a:r>
            <a:r>
              <a:rPr lang="en-GB" dirty="0" err="1"/>
              <a:t>väljendunud</a:t>
            </a:r>
            <a:r>
              <a:rPr lang="en-GB" dirty="0"/>
              <a:t> </a:t>
            </a:r>
            <a:r>
              <a:rPr lang="en-GB" dirty="0" err="1"/>
              <a:t>või</a:t>
            </a:r>
            <a:r>
              <a:rPr lang="en-GB" dirty="0"/>
              <a:t> </a:t>
            </a:r>
            <a:r>
              <a:rPr lang="en-GB" dirty="0" err="1"/>
              <a:t>ei</a:t>
            </a:r>
            <a:r>
              <a:rPr lang="en-GB" dirty="0"/>
              <a:t> </a:t>
            </a:r>
            <a:r>
              <a:rPr lang="en-GB" dirty="0" err="1"/>
              <a:t>vasta</a:t>
            </a:r>
            <a:r>
              <a:rPr lang="en-GB" dirty="0"/>
              <a:t> </a:t>
            </a:r>
            <a:r>
              <a:rPr lang="en-GB" dirty="0" err="1"/>
              <a:t>osalise</a:t>
            </a:r>
            <a:r>
              <a:rPr lang="en-GB" dirty="0"/>
              <a:t> </a:t>
            </a:r>
            <a:r>
              <a:rPr lang="en-GB" dirty="0" err="1"/>
              <a:t>või</a:t>
            </a:r>
            <a:r>
              <a:rPr lang="en-GB" dirty="0"/>
              <a:t> </a:t>
            </a:r>
            <a:r>
              <a:rPr lang="en-GB" dirty="0" err="1"/>
              <a:t>puuduva</a:t>
            </a:r>
            <a:r>
              <a:rPr lang="en-GB" dirty="0"/>
              <a:t> </a:t>
            </a:r>
            <a:r>
              <a:rPr lang="en-GB" dirty="0" err="1"/>
              <a:t>töövõime</a:t>
            </a:r>
            <a:r>
              <a:rPr lang="en-GB" dirty="0"/>
              <a:t> </a:t>
            </a:r>
            <a:r>
              <a:rPr lang="en-GB" dirty="0" err="1"/>
              <a:t>kriteeriumitele</a:t>
            </a:r>
            <a:r>
              <a:rPr lang="en-GB" dirty="0"/>
              <a:t>, </a:t>
            </a:r>
            <a:r>
              <a:rPr lang="en-GB" dirty="0" err="1"/>
              <a:t>kuid</a:t>
            </a:r>
            <a:r>
              <a:rPr lang="en-GB" dirty="0"/>
              <a:t> </a:t>
            </a:r>
            <a:r>
              <a:rPr lang="en-GB" dirty="0" err="1"/>
              <a:t>isiku</a:t>
            </a:r>
            <a:r>
              <a:rPr lang="en-GB" dirty="0"/>
              <a:t> </a:t>
            </a:r>
            <a:r>
              <a:rPr lang="en-GB" dirty="0" err="1"/>
              <a:t>töötamine</a:t>
            </a:r>
            <a:r>
              <a:rPr lang="en-GB" dirty="0"/>
              <a:t> on </a:t>
            </a:r>
            <a:r>
              <a:rPr lang="en-GB" dirty="0" err="1"/>
              <a:t>terviseseisundi</a:t>
            </a:r>
            <a:r>
              <a:rPr lang="en-GB" dirty="0"/>
              <a:t> </a:t>
            </a:r>
            <a:r>
              <a:rPr lang="en-GB" dirty="0" err="1"/>
              <a:t>tõttu</a:t>
            </a:r>
            <a:r>
              <a:rPr lang="en-GB" dirty="0"/>
              <a:t> </a:t>
            </a:r>
            <a:r>
              <a:rPr lang="en-GB" dirty="0" err="1"/>
              <a:t>osaliselt</a:t>
            </a:r>
            <a:r>
              <a:rPr lang="en-GB" dirty="0"/>
              <a:t> </a:t>
            </a:r>
            <a:r>
              <a:rPr lang="en-GB" dirty="0" err="1"/>
              <a:t>või</a:t>
            </a:r>
            <a:r>
              <a:rPr lang="en-GB" dirty="0"/>
              <a:t> </a:t>
            </a:r>
            <a:r>
              <a:rPr lang="en-GB" dirty="0" err="1"/>
              <a:t>täielikult</a:t>
            </a:r>
            <a:r>
              <a:rPr lang="en-GB" dirty="0"/>
              <a:t> </a:t>
            </a:r>
            <a:r>
              <a:rPr lang="en-GB" dirty="0" err="1"/>
              <a:t>takistatud</a:t>
            </a:r>
            <a:r>
              <a:rPr lang="en-GB" dirty="0"/>
              <a:t>.</a:t>
            </a:r>
          </a:p>
          <a:p>
            <a:endParaRPr lang="en-GB" dirty="0"/>
          </a:p>
        </p:txBody>
      </p:sp>
      <p:sp>
        <p:nvSpPr>
          <p:cNvPr id="4" name="Kuupäeva kohatäide 3"/>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3973656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GB" dirty="0"/>
              <a:t>TÖÖVÕIME HINDAMINE</a:t>
            </a:r>
          </a:p>
        </p:txBody>
      </p:sp>
      <p:sp>
        <p:nvSpPr>
          <p:cNvPr id="3" name="Sisu kohatäide 2"/>
          <p:cNvSpPr>
            <a:spLocks noGrp="1"/>
          </p:cNvSpPr>
          <p:nvPr>
            <p:ph idx="1"/>
          </p:nvPr>
        </p:nvSpPr>
        <p:spPr/>
        <p:txBody>
          <a:bodyPr>
            <a:normAutofit/>
          </a:bodyPr>
          <a:lstStyle/>
          <a:p>
            <a:pPr algn="just"/>
            <a:r>
              <a:rPr lang="en-GB" dirty="0" err="1"/>
              <a:t>Töövõimeline</a:t>
            </a:r>
            <a:r>
              <a:rPr lang="en-GB" dirty="0"/>
              <a:t>- </a:t>
            </a:r>
            <a:r>
              <a:rPr lang="en-GB" dirty="0" err="1"/>
              <a:t>töötamine</a:t>
            </a:r>
            <a:r>
              <a:rPr lang="en-GB" dirty="0"/>
              <a:t> </a:t>
            </a:r>
            <a:r>
              <a:rPr lang="en-GB" dirty="0" err="1"/>
              <a:t>ei</a:t>
            </a:r>
            <a:r>
              <a:rPr lang="en-GB" dirty="0"/>
              <a:t> ole </a:t>
            </a:r>
            <a:r>
              <a:rPr lang="en-GB" dirty="0" err="1"/>
              <a:t>isiku</a:t>
            </a:r>
            <a:r>
              <a:rPr lang="en-GB" dirty="0"/>
              <a:t> </a:t>
            </a:r>
            <a:r>
              <a:rPr lang="en-GB" dirty="0" err="1"/>
              <a:t>terviseseisundist</a:t>
            </a:r>
            <a:r>
              <a:rPr lang="en-GB" dirty="0"/>
              <a:t> </a:t>
            </a:r>
            <a:r>
              <a:rPr lang="en-GB" dirty="0" err="1"/>
              <a:t>tulenevatel</a:t>
            </a:r>
            <a:r>
              <a:rPr lang="en-GB" dirty="0"/>
              <a:t> </a:t>
            </a:r>
            <a:r>
              <a:rPr lang="en-GB" dirty="0" err="1"/>
              <a:t>põhjustel</a:t>
            </a:r>
            <a:r>
              <a:rPr lang="en-GB" dirty="0"/>
              <a:t> </a:t>
            </a:r>
            <a:r>
              <a:rPr lang="en-GB" dirty="0" err="1"/>
              <a:t>takistatud</a:t>
            </a:r>
            <a:endParaRPr lang="en-GB" dirty="0"/>
          </a:p>
          <a:p>
            <a:pPr algn="just"/>
            <a:r>
              <a:rPr lang="en-GB" dirty="0" err="1"/>
              <a:t>Osaline</a:t>
            </a:r>
            <a:r>
              <a:rPr lang="en-GB" dirty="0"/>
              <a:t> </a:t>
            </a:r>
            <a:r>
              <a:rPr lang="en-GB" dirty="0" err="1"/>
              <a:t>töövõime</a:t>
            </a:r>
            <a:r>
              <a:rPr lang="en-GB" dirty="0"/>
              <a:t>- </a:t>
            </a:r>
            <a:r>
              <a:rPr lang="en-GB" dirty="0" err="1"/>
              <a:t>isiku</a:t>
            </a:r>
            <a:r>
              <a:rPr lang="en-GB" dirty="0"/>
              <a:t> </a:t>
            </a:r>
            <a:r>
              <a:rPr lang="en-GB" dirty="0" err="1"/>
              <a:t>töötamine</a:t>
            </a:r>
            <a:r>
              <a:rPr lang="en-GB" dirty="0"/>
              <a:t> on </a:t>
            </a:r>
            <a:r>
              <a:rPr lang="en-GB" dirty="0" err="1"/>
              <a:t>terviseseisundi</a:t>
            </a:r>
            <a:r>
              <a:rPr lang="en-GB" dirty="0"/>
              <a:t> </a:t>
            </a:r>
            <a:r>
              <a:rPr lang="en-GB" dirty="0" err="1"/>
              <a:t>ja</a:t>
            </a:r>
            <a:r>
              <a:rPr lang="en-GB" dirty="0"/>
              <a:t> </a:t>
            </a:r>
            <a:r>
              <a:rPr lang="en-GB" dirty="0" err="1"/>
              <a:t>sellest</a:t>
            </a:r>
            <a:r>
              <a:rPr lang="en-GB" dirty="0"/>
              <a:t> </a:t>
            </a:r>
            <a:r>
              <a:rPr lang="en-GB" dirty="0" err="1"/>
              <a:t>tulenevate</a:t>
            </a:r>
            <a:r>
              <a:rPr lang="en-GB" dirty="0"/>
              <a:t> </a:t>
            </a:r>
            <a:r>
              <a:rPr lang="en-GB" dirty="0" err="1"/>
              <a:t>piirangute</a:t>
            </a:r>
            <a:r>
              <a:rPr lang="en-GB" dirty="0"/>
              <a:t> </a:t>
            </a:r>
            <a:r>
              <a:rPr lang="en-GB" dirty="0" err="1"/>
              <a:t>tõttu</a:t>
            </a:r>
            <a:r>
              <a:rPr lang="en-GB" dirty="0"/>
              <a:t> </a:t>
            </a:r>
            <a:r>
              <a:rPr lang="en-GB" dirty="0" err="1"/>
              <a:t>osaliselt</a:t>
            </a:r>
            <a:r>
              <a:rPr lang="en-GB" dirty="0"/>
              <a:t> </a:t>
            </a:r>
            <a:r>
              <a:rPr lang="en-GB" dirty="0" err="1"/>
              <a:t>takistatud</a:t>
            </a:r>
            <a:endParaRPr lang="en-GB" dirty="0"/>
          </a:p>
          <a:p>
            <a:pPr algn="just"/>
            <a:r>
              <a:rPr lang="en-GB" dirty="0" err="1"/>
              <a:t>Puuduv</a:t>
            </a:r>
            <a:r>
              <a:rPr lang="en-GB" dirty="0"/>
              <a:t> </a:t>
            </a:r>
            <a:r>
              <a:rPr lang="en-GB" dirty="0" err="1"/>
              <a:t>töövõime</a:t>
            </a:r>
            <a:r>
              <a:rPr lang="en-GB" dirty="0"/>
              <a:t>- </a:t>
            </a:r>
            <a:r>
              <a:rPr lang="en-GB" dirty="0" err="1"/>
              <a:t>isik</a:t>
            </a:r>
            <a:r>
              <a:rPr lang="en-GB" dirty="0"/>
              <a:t> </a:t>
            </a:r>
            <a:r>
              <a:rPr lang="en-GB" dirty="0" err="1"/>
              <a:t>ei</a:t>
            </a:r>
            <a:r>
              <a:rPr lang="en-GB" dirty="0"/>
              <a:t> ole </a:t>
            </a:r>
            <a:r>
              <a:rPr lang="en-GB" dirty="0" err="1"/>
              <a:t>terviseseisundi</a:t>
            </a:r>
            <a:r>
              <a:rPr lang="en-GB" dirty="0"/>
              <a:t> </a:t>
            </a:r>
            <a:r>
              <a:rPr lang="en-GB" dirty="0" err="1"/>
              <a:t>ja</a:t>
            </a:r>
            <a:r>
              <a:rPr lang="en-GB" dirty="0"/>
              <a:t> </a:t>
            </a:r>
            <a:r>
              <a:rPr lang="en-GB" dirty="0" err="1"/>
              <a:t>sellest</a:t>
            </a:r>
            <a:r>
              <a:rPr lang="en-GB" dirty="0"/>
              <a:t> </a:t>
            </a:r>
            <a:r>
              <a:rPr lang="en-GB" dirty="0" err="1"/>
              <a:t>tulenevate</a:t>
            </a:r>
            <a:r>
              <a:rPr lang="en-GB" dirty="0"/>
              <a:t> </a:t>
            </a:r>
            <a:r>
              <a:rPr lang="en-GB" dirty="0" err="1"/>
              <a:t>piirangute</a:t>
            </a:r>
            <a:r>
              <a:rPr lang="en-GB" dirty="0"/>
              <a:t> </a:t>
            </a:r>
            <a:r>
              <a:rPr lang="en-GB" dirty="0" err="1"/>
              <a:t>tõttu</a:t>
            </a:r>
            <a:r>
              <a:rPr lang="en-GB" dirty="0"/>
              <a:t> </a:t>
            </a:r>
            <a:r>
              <a:rPr lang="en-GB" dirty="0" err="1"/>
              <a:t>võimeline</a:t>
            </a:r>
            <a:r>
              <a:rPr lang="en-GB" dirty="0"/>
              <a:t> </a:t>
            </a:r>
            <a:r>
              <a:rPr lang="en-GB" dirty="0" err="1"/>
              <a:t>töötama</a:t>
            </a:r>
            <a:endParaRPr lang="en-GB" dirty="0"/>
          </a:p>
          <a:p>
            <a:pPr marL="0" indent="0" algn="just">
              <a:buNone/>
            </a:pPr>
            <a:r>
              <a:rPr lang="en-GB" dirty="0" err="1"/>
              <a:t>Otsus</a:t>
            </a:r>
            <a:r>
              <a:rPr lang="en-GB" dirty="0"/>
              <a:t> 30 </a:t>
            </a:r>
            <a:r>
              <a:rPr lang="en-GB" dirty="0" err="1"/>
              <a:t>tööpäeva</a:t>
            </a:r>
            <a:r>
              <a:rPr lang="en-GB" dirty="0"/>
              <a:t> </a:t>
            </a:r>
            <a:r>
              <a:rPr lang="en-GB" dirty="0" err="1"/>
              <a:t>jooksul</a:t>
            </a:r>
            <a:r>
              <a:rPr lang="en-GB" dirty="0"/>
              <a:t> </a:t>
            </a:r>
            <a:r>
              <a:rPr lang="en-GB" dirty="0" err="1"/>
              <a:t>nõuetekohase</a:t>
            </a:r>
            <a:r>
              <a:rPr lang="en-GB" dirty="0"/>
              <a:t> </a:t>
            </a:r>
            <a:r>
              <a:rPr lang="en-GB" dirty="0" err="1"/>
              <a:t>taotluse</a:t>
            </a:r>
            <a:r>
              <a:rPr lang="en-GB" dirty="0"/>
              <a:t> </a:t>
            </a:r>
            <a:r>
              <a:rPr lang="en-GB" dirty="0" err="1"/>
              <a:t>esitamisest</a:t>
            </a:r>
            <a:endParaRPr lang="en-GB" dirty="0"/>
          </a:p>
          <a:p>
            <a:pPr marL="0" indent="0" algn="just">
              <a:buNone/>
            </a:pPr>
            <a:r>
              <a:rPr lang="en-GB" dirty="0" err="1"/>
              <a:t>Vähenenud</a:t>
            </a:r>
            <a:r>
              <a:rPr lang="en-GB" dirty="0"/>
              <a:t> </a:t>
            </a:r>
            <a:r>
              <a:rPr lang="en-GB" dirty="0" err="1"/>
              <a:t>töövõime</a:t>
            </a:r>
            <a:r>
              <a:rPr lang="en-GB" dirty="0"/>
              <a:t> </a:t>
            </a:r>
            <a:r>
              <a:rPr lang="en-GB" dirty="0" err="1"/>
              <a:t>tuvastatakse</a:t>
            </a:r>
            <a:r>
              <a:rPr lang="en-GB" dirty="0"/>
              <a:t> </a:t>
            </a:r>
            <a:r>
              <a:rPr lang="en-GB" dirty="0" err="1"/>
              <a:t>kuni</a:t>
            </a:r>
            <a:r>
              <a:rPr lang="en-GB" dirty="0"/>
              <a:t> 5 </a:t>
            </a:r>
            <a:r>
              <a:rPr lang="en-GB" dirty="0" err="1"/>
              <a:t>aastaks</a:t>
            </a:r>
            <a:r>
              <a:rPr lang="en-GB" dirty="0"/>
              <a:t>, </a:t>
            </a:r>
            <a:r>
              <a:rPr lang="en-GB" dirty="0" err="1"/>
              <a:t>kuid</a:t>
            </a:r>
            <a:r>
              <a:rPr lang="en-GB" dirty="0"/>
              <a:t> </a:t>
            </a:r>
            <a:r>
              <a:rPr lang="en-GB" dirty="0" err="1"/>
              <a:t>mitte</a:t>
            </a:r>
            <a:r>
              <a:rPr lang="en-GB" dirty="0"/>
              <a:t> </a:t>
            </a:r>
            <a:r>
              <a:rPr lang="en-GB" dirty="0" err="1"/>
              <a:t>kauemaks</a:t>
            </a:r>
            <a:r>
              <a:rPr lang="en-GB" dirty="0"/>
              <a:t> </a:t>
            </a:r>
            <a:r>
              <a:rPr lang="en-GB" dirty="0" err="1"/>
              <a:t>kui</a:t>
            </a:r>
            <a:r>
              <a:rPr lang="en-GB" dirty="0"/>
              <a:t> </a:t>
            </a:r>
            <a:r>
              <a:rPr lang="en-GB" dirty="0" err="1"/>
              <a:t>vanaduspensionieani</a:t>
            </a:r>
            <a:endParaRPr lang="en-GB" dirty="0"/>
          </a:p>
          <a:p>
            <a:pPr marL="0" indent="0" algn="just">
              <a:buNone/>
            </a:pPr>
            <a:r>
              <a:rPr lang="en-GB" dirty="0" err="1"/>
              <a:t>Otsuse</a:t>
            </a:r>
            <a:r>
              <a:rPr lang="en-GB" dirty="0"/>
              <a:t> </a:t>
            </a:r>
            <a:r>
              <a:rPr lang="en-GB" dirty="0" err="1"/>
              <a:t>tegemise</a:t>
            </a:r>
            <a:r>
              <a:rPr lang="en-GB" dirty="0"/>
              <a:t> </a:t>
            </a:r>
            <a:r>
              <a:rPr lang="en-GB" dirty="0" err="1"/>
              <a:t>tähtaja</a:t>
            </a:r>
            <a:r>
              <a:rPr lang="en-GB" dirty="0"/>
              <a:t> </a:t>
            </a:r>
            <a:r>
              <a:rPr lang="en-GB" dirty="0" err="1"/>
              <a:t>pikendamine</a:t>
            </a:r>
            <a:r>
              <a:rPr lang="en-GB" dirty="0"/>
              <a:t> </a:t>
            </a:r>
            <a:r>
              <a:rPr lang="en-GB" u="sng" dirty="0" err="1"/>
              <a:t>mõjuval</a:t>
            </a:r>
            <a:r>
              <a:rPr lang="en-GB" u="sng" dirty="0"/>
              <a:t> </a:t>
            </a:r>
            <a:r>
              <a:rPr lang="en-GB" u="sng" dirty="0" err="1"/>
              <a:t>põhjusel</a:t>
            </a:r>
            <a:r>
              <a:rPr lang="en-GB" u="sng" dirty="0"/>
              <a:t> </a:t>
            </a:r>
            <a:r>
              <a:rPr lang="en-GB" dirty="0"/>
              <a:t>(</a:t>
            </a:r>
            <a:r>
              <a:rPr lang="en-GB" dirty="0" err="1"/>
              <a:t>tervise</a:t>
            </a:r>
            <a:r>
              <a:rPr lang="en-GB" dirty="0"/>
              <a:t> </a:t>
            </a:r>
            <a:r>
              <a:rPr lang="en-GB" dirty="0" err="1"/>
              <a:t>infosüsteemis</a:t>
            </a:r>
            <a:r>
              <a:rPr lang="en-GB" dirty="0"/>
              <a:t> </a:t>
            </a:r>
            <a:r>
              <a:rPr lang="en-GB" dirty="0" err="1"/>
              <a:t>andmed</a:t>
            </a:r>
            <a:r>
              <a:rPr lang="en-GB" dirty="0"/>
              <a:t> </a:t>
            </a:r>
            <a:r>
              <a:rPr lang="en-GB" dirty="0" err="1"/>
              <a:t>puuduvad</a:t>
            </a:r>
            <a:r>
              <a:rPr lang="en-GB" dirty="0"/>
              <a:t> </a:t>
            </a:r>
            <a:r>
              <a:rPr lang="en-GB" dirty="0" err="1"/>
              <a:t>või</a:t>
            </a:r>
            <a:r>
              <a:rPr lang="en-GB" dirty="0"/>
              <a:t> </a:t>
            </a:r>
            <a:r>
              <a:rPr lang="en-GB" dirty="0" err="1"/>
              <a:t>vastuolulised</a:t>
            </a:r>
            <a:r>
              <a:rPr lang="en-GB" dirty="0"/>
              <a:t>, </a:t>
            </a:r>
            <a:r>
              <a:rPr lang="en-GB" dirty="0" err="1"/>
              <a:t>visiidipõhise</a:t>
            </a:r>
            <a:r>
              <a:rPr lang="en-GB" dirty="0"/>
              <a:t> </a:t>
            </a:r>
            <a:r>
              <a:rPr lang="en-GB" dirty="0" err="1"/>
              <a:t>hindamise</a:t>
            </a:r>
            <a:r>
              <a:rPr lang="en-GB" dirty="0"/>
              <a:t> </a:t>
            </a:r>
            <a:r>
              <a:rPr lang="en-GB" dirty="0" err="1"/>
              <a:t>teostamise</a:t>
            </a:r>
            <a:r>
              <a:rPr lang="en-GB" dirty="0"/>
              <a:t> </a:t>
            </a:r>
            <a:r>
              <a:rPr lang="en-GB" dirty="0" err="1"/>
              <a:t>vajadus</a:t>
            </a:r>
            <a:r>
              <a:rPr lang="et-EE" dirty="0"/>
              <a:t> jms</a:t>
            </a:r>
            <a:r>
              <a:rPr lang="en-GB" dirty="0"/>
              <a:t>)</a:t>
            </a:r>
          </a:p>
          <a:p>
            <a:pPr marL="0" indent="0" algn="just">
              <a:buNone/>
            </a:pPr>
            <a:endParaRPr lang="en-GB" dirty="0"/>
          </a:p>
        </p:txBody>
      </p:sp>
      <p:sp>
        <p:nvSpPr>
          <p:cNvPr id="4" name="Kuupäeva kohatäide 3"/>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16317027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GB" dirty="0"/>
              <a:t>TÖÖVÕIME HINDAMISE METOODIKA</a:t>
            </a:r>
          </a:p>
        </p:txBody>
      </p:sp>
      <p:sp>
        <p:nvSpPr>
          <p:cNvPr id="3" name="Sisu kohatäide 2"/>
          <p:cNvSpPr>
            <a:spLocks noGrp="1"/>
          </p:cNvSpPr>
          <p:nvPr>
            <p:ph idx="1"/>
          </p:nvPr>
        </p:nvSpPr>
        <p:spPr/>
        <p:txBody>
          <a:bodyPr>
            <a:normAutofit/>
          </a:bodyPr>
          <a:lstStyle/>
          <a:p>
            <a:r>
              <a:rPr lang="en-GB" dirty="0" err="1"/>
              <a:t>Metoodika</a:t>
            </a:r>
            <a:r>
              <a:rPr lang="en-GB" dirty="0"/>
              <a:t> (</a:t>
            </a:r>
            <a:r>
              <a:rPr lang="en-GB" b="1" dirty="0">
                <a:solidFill>
                  <a:schemeClr val="tx1"/>
                </a:solidFill>
                <a:hlinkClick r:id="rId2" action="ppaction://hlinkfile">
                  <a:extLst>
                    <a:ext uri="{A12FA001-AC4F-418D-AE19-62706E023703}">
                      <ahyp:hlinkClr xmlns:ahyp="http://schemas.microsoft.com/office/drawing/2018/hyperlinkcolor" val="tx"/>
                    </a:ext>
                  </a:extLst>
                </a:hlinkClick>
              </a:rPr>
              <a:t>file:///C:/Users/Kasutaja/Downloads/tvh_metoodika_31.03.2020.pdf</a:t>
            </a:r>
            <a:r>
              <a:rPr lang="en-GB" dirty="0"/>
              <a:t>) </a:t>
            </a:r>
            <a:r>
              <a:rPr lang="en-GB" dirty="0" err="1"/>
              <a:t>võimaldab</a:t>
            </a:r>
            <a:r>
              <a:rPr lang="en-GB" dirty="0"/>
              <a:t> </a:t>
            </a:r>
            <a:r>
              <a:rPr lang="en-GB" dirty="0" err="1"/>
              <a:t>tuvastada</a:t>
            </a:r>
            <a:r>
              <a:rPr lang="en-GB" dirty="0"/>
              <a:t> </a:t>
            </a:r>
            <a:r>
              <a:rPr lang="en-GB" dirty="0" err="1"/>
              <a:t>pikaajalise</a:t>
            </a:r>
            <a:r>
              <a:rPr lang="en-GB" dirty="0"/>
              <a:t> </a:t>
            </a:r>
            <a:r>
              <a:rPr lang="en-GB" dirty="0" err="1"/>
              <a:t>tervisekahjustusega</a:t>
            </a:r>
            <a:r>
              <a:rPr lang="en-GB" dirty="0"/>
              <a:t> </a:t>
            </a:r>
            <a:r>
              <a:rPr lang="en-GB" dirty="0" err="1"/>
              <a:t>inimese</a:t>
            </a:r>
            <a:r>
              <a:rPr lang="en-GB" dirty="0"/>
              <a:t> </a:t>
            </a:r>
            <a:r>
              <a:rPr lang="en-GB" dirty="0" err="1"/>
              <a:t>töövõime</a:t>
            </a:r>
            <a:r>
              <a:rPr lang="en-GB" dirty="0"/>
              <a:t> </a:t>
            </a:r>
            <a:r>
              <a:rPr lang="en-GB" dirty="0" err="1"/>
              <a:t>ulatuse</a:t>
            </a:r>
            <a:r>
              <a:rPr lang="en-GB" dirty="0"/>
              <a:t>, </a:t>
            </a:r>
            <a:r>
              <a:rPr lang="en-GB" dirty="0" err="1"/>
              <a:t>tegutsemise</a:t>
            </a:r>
            <a:r>
              <a:rPr lang="en-GB" dirty="0"/>
              <a:t> </a:t>
            </a:r>
            <a:r>
              <a:rPr lang="en-GB" dirty="0" err="1"/>
              <a:t>ja</a:t>
            </a:r>
            <a:r>
              <a:rPr lang="en-GB" dirty="0"/>
              <a:t> </a:t>
            </a:r>
            <a:r>
              <a:rPr lang="en-GB" dirty="0" err="1"/>
              <a:t>osalemise</a:t>
            </a:r>
            <a:r>
              <a:rPr lang="en-GB" dirty="0"/>
              <a:t> </a:t>
            </a:r>
            <a:r>
              <a:rPr lang="en-GB" dirty="0" err="1"/>
              <a:t>piirangud</a:t>
            </a:r>
            <a:r>
              <a:rPr lang="en-GB" dirty="0"/>
              <a:t> </a:t>
            </a:r>
            <a:r>
              <a:rPr lang="en-GB" dirty="0" err="1"/>
              <a:t>ning</a:t>
            </a:r>
            <a:r>
              <a:rPr lang="en-GB" dirty="0"/>
              <a:t> </a:t>
            </a:r>
            <a:r>
              <a:rPr lang="en-GB" dirty="0" err="1"/>
              <a:t>anda</a:t>
            </a:r>
            <a:r>
              <a:rPr lang="en-GB" dirty="0"/>
              <a:t> </a:t>
            </a:r>
            <a:r>
              <a:rPr lang="en-GB" dirty="0" err="1"/>
              <a:t>soovitusi</a:t>
            </a:r>
            <a:r>
              <a:rPr lang="en-GB" dirty="0"/>
              <a:t> </a:t>
            </a:r>
            <a:r>
              <a:rPr lang="en-GB" dirty="0" err="1"/>
              <a:t>töötingimuste</a:t>
            </a:r>
            <a:r>
              <a:rPr lang="en-GB" dirty="0"/>
              <a:t>, </a:t>
            </a:r>
            <a:r>
              <a:rPr lang="en-GB" dirty="0" err="1"/>
              <a:t>töövõime</a:t>
            </a:r>
            <a:r>
              <a:rPr lang="en-GB" dirty="0"/>
              <a:t> </a:t>
            </a:r>
            <a:r>
              <a:rPr lang="en-GB" dirty="0" err="1"/>
              <a:t>toetamise</a:t>
            </a:r>
            <a:r>
              <a:rPr lang="en-GB" dirty="0"/>
              <a:t> </a:t>
            </a:r>
            <a:r>
              <a:rPr lang="en-GB" dirty="0" err="1"/>
              <a:t>ja</a:t>
            </a:r>
            <a:r>
              <a:rPr lang="en-GB" dirty="0"/>
              <a:t> </a:t>
            </a:r>
            <a:r>
              <a:rPr lang="en-GB" dirty="0" err="1"/>
              <a:t>abivahendite</a:t>
            </a:r>
            <a:r>
              <a:rPr lang="en-GB" dirty="0"/>
              <a:t> </a:t>
            </a:r>
            <a:r>
              <a:rPr lang="en-GB" dirty="0" err="1"/>
              <a:t>vajaduse</a:t>
            </a:r>
            <a:r>
              <a:rPr lang="en-GB" dirty="0"/>
              <a:t> </a:t>
            </a:r>
            <a:r>
              <a:rPr lang="en-GB" dirty="0" err="1"/>
              <a:t>kohta</a:t>
            </a:r>
            <a:r>
              <a:rPr lang="en-GB" dirty="0"/>
              <a:t> </a:t>
            </a:r>
          </a:p>
          <a:p>
            <a:r>
              <a:rPr lang="en-GB" dirty="0" err="1"/>
              <a:t>Töövõime</a:t>
            </a:r>
            <a:r>
              <a:rPr lang="en-GB" dirty="0"/>
              <a:t> </a:t>
            </a:r>
            <a:r>
              <a:rPr lang="en-GB" dirty="0" err="1"/>
              <a:t>hindamise</a:t>
            </a:r>
            <a:r>
              <a:rPr lang="en-GB" dirty="0"/>
              <a:t> </a:t>
            </a:r>
            <a:r>
              <a:rPr lang="en-GB" dirty="0" err="1"/>
              <a:t>metoodika</a:t>
            </a:r>
            <a:r>
              <a:rPr lang="en-GB" dirty="0"/>
              <a:t> on </a:t>
            </a:r>
            <a:r>
              <a:rPr lang="en-GB" dirty="0" err="1"/>
              <a:t>välja</a:t>
            </a:r>
            <a:r>
              <a:rPr lang="en-GB" dirty="0"/>
              <a:t> </a:t>
            </a:r>
            <a:r>
              <a:rPr lang="en-GB" dirty="0" err="1"/>
              <a:t>töötatud</a:t>
            </a:r>
            <a:r>
              <a:rPr lang="en-GB" dirty="0"/>
              <a:t> </a:t>
            </a:r>
            <a:r>
              <a:rPr lang="en-GB" dirty="0" err="1"/>
              <a:t>kooskõlas</a:t>
            </a:r>
            <a:r>
              <a:rPr lang="en-GB" dirty="0"/>
              <a:t> </a:t>
            </a:r>
            <a:r>
              <a:rPr lang="en-GB" dirty="0" err="1"/>
              <a:t>rahvusvaheliste</a:t>
            </a:r>
            <a:r>
              <a:rPr lang="en-GB" dirty="0"/>
              <a:t> </a:t>
            </a:r>
            <a:r>
              <a:rPr lang="en-GB" dirty="0" err="1"/>
              <a:t>soovitustega</a:t>
            </a:r>
            <a:r>
              <a:rPr lang="en-GB" dirty="0"/>
              <a:t> </a:t>
            </a:r>
            <a:r>
              <a:rPr lang="en-GB" dirty="0" err="1"/>
              <a:t>ja</a:t>
            </a:r>
            <a:r>
              <a:rPr lang="en-GB" dirty="0"/>
              <a:t> </a:t>
            </a:r>
            <a:r>
              <a:rPr lang="en-GB" dirty="0" err="1"/>
              <a:t>tuginedes</a:t>
            </a:r>
            <a:r>
              <a:rPr lang="en-GB" dirty="0"/>
              <a:t> </a:t>
            </a:r>
            <a:r>
              <a:rPr lang="en-GB" dirty="0" err="1"/>
              <a:t>rahvusvahelisele</a:t>
            </a:r>
            <a:r>
              <a:rPr lang="en-GB" dirty="0"/>
              <a:t> </a:t>
            </a:r>
            <a:r>
              <a:rPr lang="en-GB" dirty="0" err="1"/>
              <a:t>funktsioneerimisvõime</a:t>
            </a:r>
            <a:r>
              <a:rPr lang="en-GB" dirty="0"/>
              <a:t>, </a:t>
            </a:r>
            <a:r>
              <a:rPr lang="en-GB" dirty="0" err="1"/>
              <a:t>vaeguste</a:t>
            </a:r>
            <a:r>
              <a:rPr lang="en-GB" dirty="0"/>
              <a:t> </a:t>
            </a:r>
            <a:r>
              <a:rPr lang="en-GB" dirty="0" err="1"/>
              <a:t>ja</a:t>
            </a:r>
            <a:r>
              <a:rPr lang="en-GB" dirty="0"/>
              <a:t> </a:t>
            </a:r>
            <a:r>
              <a:rPr lang="en-GB" dirty="0" err="1"/>
              <a:t>tervise</a:t>
            </a:r>
            <a:r>
              <a:rPr lang="en-GB" dirty="0"/>
              <a:t> </a:t>
            </a:r>
            <a:r>
              <a:rPr lang="en-GB" dirty="0" err="1"/>
              <a:t>klassifikatsioonile</a:t>
            </a:r>
            <a:r>
              <a:rPr lang="en-GB" dirty="0"/>
              <a:t> (RFK)</a:t>
            </a:r>
          </a:p>
          <a:p>
            <a:pPr marL="0" indent="0">
              <a:buNone/>
            </a:pPr>
            <a:r>
              <a:rPr lang="en-GB" dirty="0"/>
              <a:t>RHK-10 </a:t>
            </a:r>
            <a:r>
              <a:rPr lang="en-GB" dirty="0" err="1"/>
              <a:t>annab</a:t>
            </a:r>
            <a:r>
              <a:rPr lang="en-GB" dirty="0"/>
              <a:t> </a:t>
            </a:r>
            <a:r>
              <a:rPr lang="en-GB" dirty="0" err="1"/>
              <a:t>haiguste</a:t>
            </a:r>
            <a:r>
              <a:rPr lang="en-GB" dirty="0"/>
              <a:t>, </a:t>
            </a:r>
            <a:r>
              <a:rPr lang="en-GB" dirty="0" err="1"/>
              <a:t>tervisehäirete</a:t>
            </a:r>
            <a:r>
              <a:rPr lang="en-GB" dirty="0"/>
              <a:t> </a:t>
            </a:r>
            <a:r>
              <a:rPr lang="en-GB" dirty="0" err="1"/>
              <a:t>või</a:t>
            </a:r>
            <a:r>
              <a:rPr lang="en-GB" dirty="0"/>
              <a:t> </a:t>
            </a:r>
            <a:r>
              <a:rPr lang="en-GB" dirty="0" err="1"/>
              <a:t>muude</a:t>
            </a:r>
            <a:r>
              <a:rPr lang="en-GB" dirty="0"/>
              <a:t> </a:t>
            </a:r>
            <a:r>
              <a:rPr lang="en-GB" dirty="0" err="1"/>
              <a:t>terviseolukordade</a:t>
            </a:r>
            <a:r>
              <a:rPr lang="en-GB" dirty="0"/>
              <a:t> </a:t>
            </a:r>
            <a:r>
              <a:rPr lang="en-GB" dirty="0" err="1"/>
              <a:t>diagnoosi</a:t>
            </a:r>
            <a:r>
              <a:rPr lang="en-GB" dirty="0"/>
              <a:t>, </a:t>
            </a:r>
            <a:r>
              <a:rPr lang="en-GB" dirty="0" err="1"/>
              <a:t>mida</a:t>
            </a:r>
            <a:r>
              <a:rPr lang="en-GB" dirty="0"/>
              <a:t> </a:t>
            </a:r>
            <a:r>
              <a:rPr lang="en-GB" dirty="0" err="1"/>
              <a:t>saab</a:t>
            </a:r>
            <a:r>
              <a:rPr lang="en-GB" dirty="0"/>
              <a:t> </a:t>
            </a:r>
            <a:r>
              <a:rPr lang="en-GB" dirty="0" err="1"/>
              <a:t>täiendada</a:t>
            </a:r>
            <a:r>
              <a:rPr lang="en-GB" dirty="0"/>
              <a:t> RFK </a:t>
            </a:r>
            <a:r>
              <a:rPr lang="en-GB" dirty="0" err="1"/>
              <a:t>järgi</a:t>
            </a:r>
            <a:r>
              <a:rPr lang="en-GB" dirty="0"/>
              <a:t> </a:t>
            </a:r>
            <a:r>
              <a:rPr lang="en-GB" dirty="0" err="1"/>
              <a:t>lisainfoga</a:t>
            </a:r>
            <a:r>
              <a:rPr lang="en-GB" dirty="0"/>
              <a:t> </a:t>
            </a:r>
            <a:r>
              <a:rPr lang="en-GB" dirty="0" err="1"/>
              <a:t>organismi</a:t>
            </a:r>
            <a:r>
              <a:rPr lang="en-GB" dirty="0"/>
              <a:t> </a:t>
            </a:r>
            <a:r>
              <a:rPr lang="en-GB" dirty="0" err="1"/>
              <a:t>funktsioneerimisvõime</a:t>
            </a:r>
            <a:r>
              <a:rPr lang="en-GB" dirty="0"/>
              <a:t> </a:t>
            </a:r>
            <a:r>
              <a:rPr lang="en-GB" dirty="0" err="1"/>
              <a:t>kohta</a:t>
            </a:r>
            <a:r>
              <a:rPr lang="en-GB" dirty="0"/>
              <a:t>. </a:t>
            </a:r>
            <a:r>
              <a:rPr lang="en-GB" dirty="0" err="1"/>
              <a:t>Teave</a:t>
            </a:r>
            <a:r>
              <a:rPr lang="en-GB" dirty="0"/>
              <a:t> </a:t>
            </a:r>
            <a:r>
              <a:rPr lang="en-GB" dirty="0" err="1"/>
              <a:t>diagnoosi</a:t>
            </a:r>
            <a:r>
              <a:rPr lang="en-GB" dirty="0"/>
              <a:t> </a:t>
            </a:r>
            <a:r>
              <a:rPr lang="en-GB" dirty="0" err="1"/>
              <a:t>ja</a:t>
            </a:r>
            <a:r>
              <a:rPr lang="en-GB" dirty="0"/>
              <a:t> </a:t>
            </a:r>
            <a:r>
              <a:rPr lang="en-GB" dirty="0" err="1"/>
              <a:t>funktsioneerimisvõime</a:t>
            </a:r>
            <a:r>
              <a:rPr lang="en-GB" dirty="0"/>
              <a:t> </a:t>
            </a:r>
            <a:r>
              <a:rPr lang="en-GB" dirty="0" err="1"/>
              <a:t>kohta</a:t>
            </a:r>
            <a:r>
              <a:rPr lang="en-GB" dirty="0"/>
              <a:t> </a:t>
            </a:r>
            <a:r>
              <a:rPr lang="en-GB" dirty="0" err="1"/>
              <a:t>koos</a:t>
            </a:r>
            <a:r>
              <a:rPr lang="en-GB" dirty="0"/>
              <a:t> </a:t>
            </a:r>
            <a:r>
              <a:rPr lang="en-GB" dirty="0" err="1"/>
              <a:t>annab</a:t>
            </a:r>
            <a:r>
              <a:rPr lang="en-GB" dirty="0"/>
              <a:t> </a:t>
            </a:r>
            <a:r>
              <a:rPr lang="en-GB" dirty="0" err="1"/>
              <a:t>laiema</a:t>
            </a:r>
            <a:r>
              <a:rPr lang="en-GB" dirty="0"/>
              <a:t> </a:t>
            </a:r>
            <a:r>
              <a:rPr lang="en-GB" dirty="0" err="1"/>
              <a:t>ja</a:t>
            </a:r>
            <a:r>
              <a:rPr lang="en-GB" dirty="0"/>
              <a:t> </a:t>
            </a:r>
            <a:r>
              <a:rPr lang="en-GB" dirty="0" err="1"/>
              <a:t>tähenduslikuma</a:t>
            </a:r>
            <a:r>
              <a:rPr lang="en-GB" dirty="0"/>
              <a:t> </a:t>
            </a:r>
            <a:r>
              <a:rPr lang="en-GB" dirty="0" err="1"/>
              <a:t>pildi</a:t>
            </a:r>
            <a:r>
              <a:rPr lang="en-GB" dirty="0"/>
              <a:t> </a:t>
            </a:r>
            <a:r>
              <a:rPr lang="en-GB" dirty="0" err="1"/>
              <a:t>inimese</a:t>
            </a:r>
            <a:r>
              <a:rPr lang="en-GB" dirty="0"/>
              <a:t> </a:t>
            </a:r>
            <a:r>
              <a:rPr lang="en-GB" dirty="0" err="1"/>
              <a:t>terviseseisundist</a:t>
            </a:r>
            <a:r>
              <a:rPr lang="en-GB" dirty="0"/>
              <a:t> </a:t>
            </a:r>
            <a:r>
              <a:rPr lang="en-GB" dirty="0" err="1"/>
              <a:t>ja</a:t>
            </a:r>
            <a:r>
              <a:rPr lang="en-GB" dirty="0"/>
              <a:t> </a:t>
            </a:r>
            <a:r>
              <a:rPr lang="en-GB" dirty="0" err="1"/>
              <a:t>tegutsemisvõimest</a:t>
            </a:r>
            <a:r>
              <a:rPr lang="en-GB" dirty="0"/>
              <a:t> </a:t>
            </a:r>
          </a:p>
        </p:txBody>
      </p:sp>
      <p:sp>
        <p:nvSpPr>
          <p:cNvPr id="4" name="Kuupäeva kohatäide 3"/>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14062940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F76D4-A200-826D-C78F-973E706CC49F}"/>
              </a:ext>
            </a:extLst>
          </p:cNvPr>
          <p:cNvSpPr>
            <a:spLocks noGrp="1"/>
          </p:cNvSpPr>
          <p:nvPr>
            <p:ph type="title"/>
          </p:nvPr>
        </p:nvSpPr>
        <p:spPr/>
        <p:txBody>
          <a:bodyPr/>
          <a:lstStyle/>
          <a:p>
            <a:r>
              <a:rPr lang="et-EE" dirty="0"/>
              <a:t>TÖÖVÕIME HINDAMISE METOODIKA</a:t>
            </a:r>
          </a:p>
        </p:txBody>
      </p:sp>
      <p:sp>
        <p:nvSpPr>
          <p:cNvPr id="3" name="Content Placeholder 2">
            <a:extLst>
              <a:ext uri="{FF2B5EF4-FFF2-40B4-BE49-F238E27FC236}">
                <a16:creationId xmlns:a16="http://schemas.microsoft.com/office/drawing/2014/main" id="{0FF64103-23A7-470E-EA8E-0C4588706615}"/>
              </a:ext>
            </a:extLst>
          </p:cNvPr>
          <p:cNvSpPr>
            <a:spLocks noGrp="1"/>
          </p:cNvSpPr>
          <p:nvPr>
            <p:ph idx="1"/>
          </p:nvPr>
        </p:nvSpPr>
        <p:spPr/>
        <p:txBody>
          <a:bodyPr>
            <a:normAutofit lnSpcReduction="10000"/>
          </a:bodyPr>
          <a:lstStyle/>
          <a:p>
            <a:pPr algn="just"/>
            <a:r>
              <a:rPr lang="et-EE" dirty="0"/>
              <a:t>Töövõime hindamine lähtub eeldusest, et </a:t>
            </a:r>
            <a:r>
              <a:rPr lang="et-EE" b="1" dirty="0"/>
              <a:t>iga inimene on unikaalne ja sama haigus võib inimestel väljenduda väga erinevalt</a:t>
            </a:r>
          </a:p>
          <a:p>
            <a:pPr algn="just"/>
            <a:r>
              <a:rPr lang="et-EE" dirty="0"/>
              <a:t>Taotleja hinnang oma tegutsemisvõimele ja põhjendused on väga olulise tähtsusega. </a:t>
            </a:r>
            <a:r>
              <a:rPr lang="et-EE" b="1" dirty="0"/>
              <a:t>Kui taotleja on mistahes võtmetegevuse juures ise oma seisundit kommenteerinud või kirjeldanud, peab arst seda arvestama ja argumenteerimisel kinnitama või taotleja kirjelduse arvestamata jätmist tegutsemispiirangu määramisel põhjendama</a:t>
            </a:r>
          </a:p>
          <a:p>
            <a:pPr algn="just"/>
            <a:r>
              <a:rPr lang="et-EE" dirty="0"/>
              <a:t>a. Taotleja tegutsemisvõime hindamisel eri valdkondades tuleb arvestada tema tahte ja jõudlusega tegevuste sooritamisel. </a:t>
            </a:r>
            <a:r>
              <a:rPr lang="et-EE" b="1" dirty="0"/>
              <a:t>Kõik tegevused peavad olema sooritatavad korduvalt, mõistliku aja vältel, tavapärases mõistes ohutult, ilma tegevust häiriva valuta</a:t>
            </a:r>
          </a:p>
          <a:p>
            <a:pPr algn="just"/>
            <a:r>
              <a:rPr lang="et-EE" dirty="0"/>
              <a:t>Ekspertarstil tuleb tähelepanelik olla infoga, mis viitab </a:t>
            </a:r>
            <a:r>
              <a:rPr lang="et-EE" b="1" dirty="0"/>
              <a:t>isiku alkoholi- või narkootiliste ainete sõltuvusele ning ravimite või uimastava toimega ainete tarvitamisele</a:t>
            </a:r>
            <a:r>
              <a:rPr lang="et-EE" dirty="0"/>
              <a:t>. Sel juhul võib taotleja antud hinnang oluliselt erineda tema tegelikust tegutsemisvõimest</a:t>
            </a:r>
          </a:p>
        </p:txBody>
      </p:sp>
      <p:sp>
        <p:nvSpPr>
          <p:cNvPr id="4" name="Date Placeholder 3">
            <a:extLst>
              <a:ext uri="{FF2B5EF4-FFF2-40B4-BE49-F238E27FC236}">
                <a16:creationId xmlns:a16="http://schemas.microsoft.com/office/drawing/2014/main" id="{1B569AA5-4836-E06D-4F61-4FE9277CA8E9}"/>
              </a:ext>
            </a:extLst>
          </p:cNvPr>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3658631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86A8F-2C7E-0F23-8345-339D81AE5E8D}"/>
              </a:ext>
            </a:extLst>
          </p:cNvPr>
          <p:cNvSpPr>
            <a:spLocks noGrp="1"/>
          </p:cNvSpPr>
          <p:nvPr>
            <p:ph type="title"/>
          </p:nvPr>
        </p:nvSpPr>
        <p:spPr/>
        <p:txBody>
          <a:bodyPr/>
          <a:lstStyle/>
          <a:p>
            <a:r>
              <a:rPr lang="et-EE" dirty="0"/>
              <a:t>TÖÖVÕIME HINDAMISEST KOKKUVÕTTES</a:t>
            </a:r>
          </a:p>
        </p:txBody>
      </p:sp>
      <p:sp>
        <p:nvSpPr>
          <p:cNvPr id="3" name="Content Placeholder 2">
            <a:extLst>
              <a:ext uri="{FF2B5EF4-FFF2-40B4-BE49-F238E27FC236}">
                <a16:creationId xmlns:a16="http://schemas.microsoft.com/office/drawing/2014/main" id="{56C4B431-DB0B-ACC3-EF42-BD5F2023A728}"/>
              </a:ext>
            </a:extLst>
          </p:cNvPr>
          <p:cNvSpPr>
            <a:spLocks noGrp="1"/>
          </p:cNvSpPr>
          <p:nvPr>
            <p:ph idx="1"/>
          </p:nvPr>
        </p:nvSpPr>
        <p:spPr/>
        <p:txBody>
          <a:bodyPr>
            <a:normAutofit fontScale="32500" lnSpcReduction="20000"/>
          </a:bodyPr>
          <a:lstStyle/>
          <a:p>
            <a:endParaRPr lang="et-EE" sz="2500" dirty="0"/>
          </a:p>
          <a:p>
            <a:r>
              <a:rPr lang="et-EE" sz="3000" dirty="0"/>
              <a:t>Arstide külastused on olulised ka krooniliste haiguste korral, ainult </a:t>
            </a:r>
            <a:r>
              <a:rPr lang="et-EE" sz="3000" dirty="0" err="1"/>
              <a:t>dgn</a:t>
            </a:r>
            <a:r>
              <a:rPr lang="et-EE" sz="3000" dirty="0"/>
              <a:t> ei piisa</a:t>
            </a:r>
          </a:p>
          <a:p>
            <a:r>
              <a:rPr lang="et-EE" sz="3000" dirty="0"/>
              <a:t>Subjektiivseid kaebusi peavad kinnitavad objektiivsed andmed ehk arstide kanded</a:t>
            </a:r>
          </a:p>
          <a:p>
            <a:r>
              <a:rPr lang="et-EE" sz="3000" dirty="0"/>
              <a:t>Hinnatakse haiguse kulgu s.h kas haigus on vähemuutuv, tõenäoliselt paranev/ halvenev või raskesti hinnatav; kompenseeritust ravi, abivahendite ja teenustega (kas ja kui palju aitavad ehk millises ulatuses jääb probleem alles)</a:t>
            </a:r>
          </a:p>
          <a:p>
            <a:r>
              <a:rPr lang="et-EE" sz="3000" dirty="0"/>
              <a:t>Tervisekahjustuse või haiguse ulatus, piirangu püsivus</a:t>
            </a:r>
          </a:p>
          <a:p>
            <a:r>
              <a:rPr lang="et-EE" sz="3000" dirty="0"/>
              <a:t>Piirangute koosmõju</a:t>
            </a:r>
          </a:p>
          <a:p>
            <a:r>
              <a:rPr lang="et-EE" sz="3000" dirty="0"/>
              <a:t>Ajutised töövõimetuslehed ja retseptikeskkond- ravimite s.h valuravimite ostmine, TVL aluseks oleva </a:t>
            </a:r>
            <a:r>
              <a:rPr lang="et-EE" sz="3000" dirty="0" err="1"/>
              <a:t>dgn</a:t>
            </a:r>
            <a:r>
              <a:rPr lang="et-EE" sz="3000" dirty="0"/>
              <a:t> olulisus</a:t>
            </a:r>
          </a:p>
          <a:p>
            <a:r>
              <a:rPr lang="et-EE" sz="3000" dirty="0"/>
              <a:t>Ravimite kõrvaltoimed, kasutamise piirangud</a:t>
            </a:r>
          </a:p>
          <a:p>
            <a:r>
              <a:rPr lang="et-EE" sz="3000" dirty="0"/>
              <a:t>Töötervishoiuarsti kanne</a:t>
            </a:r>
          </a:p>
          <a:p>
            <a:r>
              <a:rPr lang="et-EE" sz="3000" dirty="0"/>
              <a:t>Erijuhtum?</a:t>
            </a:r>
          </a:p>
          <a:p>
            <a:r>
              <a:rPr lang="et-EE" sz="3000" dirty="0"/>
              <a:t>Visiidipõhine hindamine?</a:t>
            </a:r>
          </a:p>
          <a:p>
            <a:pPr marL="0" indent="0">
              <a:buNone/>
            </a:pPr>
            <a:r>
              <a:rPr lang="et-EE" sz="3000" dirty="0"/>
              <a:t>KÜSITAVAD:</a:t>
            </a:r>
          </a:p>
          <a:p>
            <a:r>
              <a:rPr lang="et-EE" sz="3000" dirty="0"/>
              <a:t>Haiguskriitika ja ravisoostumusega arvestamine nt krooniliste haiguste, psüühikahäirete ja sõltuvusprobleemide korral??? </a:t>
            </a:r>
          </a:p>
          <a:p>
            <a:r>
              <a:rPr lang="et-EE" sz="3000" dirty="0"/>
              <a:t>Operatsiooni ootamine????</a:t>
            </a:r>
          </a:p>
          <a:p>
            <a:endParaRPr lang="et-EE" dirty="0"/>
          </a:p>
          <a:p>
            <a:endParaRPr lang="et-EE" dirty="0"/>
          </a:p>
        </p:txBody>
      </p:sp>
      <p:sp>
        <p:nvSpPr>
          <p:cNvPr id="4" name="Date Placeholder 3">
            <a:extLst>
              <a:ext uri="{FF2B5EF4-FFF2-40B4-BE49-F238E27FC236}">
                <a16:creationId xmlns:a16="http://schemas.microsoft.com/office/drawing/2014/main" id="{4DF2CD1C-CCA0-3A3F-A78D-EE5CE225673A}"/>
              </a:ext>
            </a:extLst>
          </p:cNvPr>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1699314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E22C4-3FDD-36EF-9CBE-0479FA19DE31}"/>
              </a:ext>
            </a:extLst>
          </p:cNvPr>
          <p:cNvSpPr>
            <a:spLocks noGrp="1"/>
          </p:cNvSpPr>
          <p:nvPr>
            <p:ph type="title"/>
          </p:nvPr>
        </p:nvSpPr>
        <p:spPr/>
        <p:txBody>
          <a:bodyPr/>
          <a:lstStyle/>
          <a:p>
            <a:r>
              <a:rPr lang="et-EE" dirty="0"/>
              <a:t>AKTUAALSED TEEMAD</a:t>
            </a:r>
          </a:p>
        </p:txBody>
      </p:sp>
      <p:sp>
        <p:nvSpPr>
          <p:cNvPr id="3" name="Content Placeholder 2">
            <a:extLst>
              <a:ext uri="{FF2B5EF4-FFF2-40B4-BE49-F238E27FC236}">
                <a16:creationId xmlns:a16="http://schemas.microsoft.com/office/drawing/2014/main" id="{BB058DEA-B3CC-7FAB-A264-B908A1C72A9E}"/>
              </a:ext>
            </a:extLst>
          </p:cNvPr>
          <p:cNvSpPr>
            <a:spLocks noGrp="1"/>
          </p:cNvSpPr>
          <p:nvPr>
            <p:ph idx="1"/>
          </p:nvPr>
        </p:nvSpPr>
        <p:spPr/>
        <p:txBody>
          <a:bodyPr/>
          <a:lstStyle/>
          <a:p>
            <a:r>
              <a:rPr lang="et-EE" dirty="0"/>
              <a:t>Rehabilitatsioon</a:t>
            </a:r>
          </a:p>
          <a:p>
            <a:r>
              <a:rPr lang="et-EE" dirty="0"/>
              <a:t>Abivahendid</a:t>
            </a:r>
          </a:p>
          <a:p>
            <a:r>
              <a:rPr lang="et-EE" dirty="0"/>
              <a:t>Puudega inimeste toetuste tõus- mootorsõidukimaks</a:t>
            </a:r>
          </a:p>
          <a:p>
            <a:r>
              <a:rPr lang="et-EE" dirty="0"/>
              <a:t>KOV teenuste omaosaluse kehtestamine/omaosaluse tõus</a:t>
            </a:r>
          </a:p>
          <a:p>
            <a:r>
              <a:rPr lang="et-EE" dirty="0"/>
              <a:t>Puudetega inimeste statistika</a:t>
            </a:r>
          </a:p>
          <a:p>
            <a:r>
              <a:rPr lang="et-EE" dirty="0"/>
              <a:t>KOV otsuste vaidlustamised sh abivajaduse hindamine ja selle alused</a:t>
            </a:r>
          </a:p>
          <a:p>
            <a:r>
              <a:rPr lang="et-EE" dirty="0"/>
              <a:t>SKA otsuste vaidlustamised (puude tuvastamine, erihoolekandeteenuse lõpetamine) </a:t>
            </a:r>
          </a:p>
          <a:p>
            <a:pPr marL="0" indent="0">
              <a:buNone/>
            </a:pPr>
            <a:endParaRPr lang="et-EE" dirty="0"/>
          </a:p>
        </p:txBody>
      </p:sp>
      <p:sp>
        <p:nvSpPr>
          <p:cNvPr id="4" name="Date Placeholder 3">
            <a:extLst>
              <a:ext uri="{FF2B5EF4-FFF2-40B4-BE49-F238E27FC236}">
                <a16:creationId xmlns:a16="http://schemas.microsoft.com/office/drawing/2014/main" id="{F0254AE4-AA86-7E91-4C1A-39CACEDA8D33}"/>
              </a:ext>
            </a:extLst>
          </p:cNvPr>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3882919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GB" dirty="0"/>
              <a:t>PUUDE RASKUSASTME TUVASTAMINE</a:t>
            </a:r>
            <a:r>
              <a:rPr lang="et-EE" dirty="0"/>
              <a:t> (PISTS)</a:t>
            </a:r>
            <a:endParaRPr lang="en-GB" dirty="0"/>
          </a:p>
        </p:txBody>
      </p:sp>
      <p:sp>
        <p:nvSpPr>
          <p:cNvPr id="3" name="Sisu kohatäide 2"/>
          <p:cNvSpPr>
            <a:spLocks noGrp="1"/>
          </p:cNvSpPr>
          <p:nvPr>
            <p:ph idx="1"/>
          </p:nvPr>
        </p:nvSpPr>
        <p:spPr/>
        <p:txBody>
          <a:bodyPr>
            <a:normAutofit lnSpcReduction="10000"/>
          </a:bodyPr>
          <a:lstStyle/>
          <a:p>
            <a:pPr algn="just"/>
            <a:r>
              <a:rPr lang="en-GB" dirty="0" err="1"/>
              <a:t>Eesmärk</a:t>
            </a:r>
            <a:r>
              <a:rPr lang="en-GB" dirty="0"/>
              <a:t> on </a:t>
            </a:r>
            <a:r>
              <a:rPr lang="en-GB" dirty="0" err="1"/>
              <a:t>puuetega</a:t>
            </a:r>
            <a:r>
              <a:rPr lang="en-GB" dirty="0"/>
              <a:t> </a:t>
            </a:r>
            <a:r>
              <a:rPr lang="en-GB" dirty="0" err="1"/>
              <a:t>inimeste</a:t>
            </a:r>
            <a:r>
              <a:rPr lang="en-GB" dirty="0"/>
              <a:t> </a:t>
            </a:r>
            <a:r>
              <a:rPr lang="en-GB" dirty="0" err="1"/>
              <a:t>iseseisva</a:t>
            </a:r>
            <a:r>
              <a:rPr lang="en-GB" dirty="0"/>
              <a:t> </a:t>
            </a:r>
            <a:r>
              <a:rPr lang="en-GB" dirty="0" err="1"/>
              <a:t>toimetuleku</a:t>
            </a:r>
            <a:r>
              <a:rPr lang="en-GB" dirty="0"/>
              <a:t>, </a:t>
            </a:r>
            <a:r>
              <a:rPr lang="en-GB" dirty="0" err="1"/>
              <a:t>sotsiaalse</a:t>
            </a:r>
            <a:r>
              <a:rPr lang="en-GB" dirty="0"/>
              <a:t> </a:t>
            </a:r>
            <a:r>
              <a:rPr lang="en-GB" dirty="0" err="1"/>
              <a:t>integratsiooni</a:t>
            </a:r>
            <a:r>
              <a:rPr lang="en-GB" dirty="0"/>
              <a:t> </a:t>
            </a:r>
            <a:r>
              <a:rPr lang="en-GB" dirty="0" err="1"/>
              <a:t>ja</a:t>
            </a:r>
            <a:r>
              <a:rPr lang="en-GB" dirty="0"/>
              <a:t> </a:t>
            </a:r>
            <a:r>
              <a:rPr lang="en-GB" dirty="0" err="1"/>
              <a:t>võrdsete</a:t>
            </a:r>
            <a:r>
              <a:rPr lang="en-GB" dirty="0"/>
              <a:t> </a:t>
            </a:r>
            <a:r>
              <a:rPr lang="en-GB" dirty="0" err="1"/>
              <a:t>võimaluste</a:t>
            </a:r>
            <a:r>
              <a:rPr lang="en-GB" dirty="0"/>
              <a:t> </a:t>
            </a:r>
            <a:r>
              <a:rPr lang="en-GB" dirty="0" err="1"/>
              <a:t>toetamine</a:t>
            </a:r>
            <a:r>
              <a:rPr lang="en-GB" dirty="0"/>
              <a:t> </a:t>
            </a:r>
            <a:r>
              <a:rPr lang="en-GB" dirty="0" err="1"/>
              <a:t>ning</a:t>
            </a:r>
            <a:r>
              <a:rPr lang="en-GB" dirty="0"/>
              <a:t> </a:t>
            </a:r>
            <a:r>
              <a:rPr lang="en-GB" dirty="0" err="1"/>
              <a:t>õppimise</a:t>
            </a:r>
            <a:r>
              <a:rPr lang="en-GB" dirty="0"/>
              <a:t> </a:t>
            </a:r>
            <a:r>
              <a:rPr lang="en-GB" dirty="0" err="1"/>
              <a:t>ja</a:t>
            </a:r>
            <a:r>
              <a:rPr lang="en-GB" dirty="0"/>
              <a:t> </a:t>
            </a:r>
            <a:r>
              <a:rPr lang="en-GB" dirty="0" err="1"/>
              <a:t>töötamise</a:t>
            </a:r>
            <a:r>
              <a:rPr lang="en-GB" dirty="0"/>
              <a:t> </a:t>
            </a:r>
            <a:r>
              <a:rPr lang="en-GB" dirty="0" err="1"/>
              <a:t>soodustamine</a:t>
            </a:r>
            <a:r>
              <a:rPr lang="en-GB" dirty="0"/>
              <a:t> </a:t>
            </a:r>
            <a:r>
              <a:rPr lang="en-GB" b="1" dirty="0" err="1"/>
              <a:t>puudest</a:t>
            </a:r>
            <a:r>
              <a:rPr lang="en-GB" b="1" dirty="0"/>
              <a:t> </a:t>
            </a:r>
            <a:r>
              <a:rPr lang="en-GB" b="1" dirty="0" err="1"/>
              <a:t>tingitud</a:t>
            </a:r>
            <a:r>
              <a:rPr lang="en-GB" b="1" dirty="0"/>
              <a:t> </a:t>
            </a:r>
            <a:r>
              <a:rPr lang="en-GB" b="1" dirty="0" err="1"/>
              <a:t>lisakulude</a:t>
            </a:r>
            <a:r>
              <a:rPr lang="en-GB" b="1" dirty="0"/>
              <a:t> </a:t>
            </a:r>
            <a:r>
              <a:rPr lang="en-GB" b="1" dirty="0" err="1"/>
              <a:t>osalise</a:t>
            </a:r>
            <a:r>
              <a:rPr lang="en-GB" b="1" dirty="0"/>
              <a:t> </a:t>
            </a:r>
            <a:r>
              <a:rPr lang="en-GB" b="1" dirty="0" err="1"/>
              <a:t>hüvitamise</a:t>
            </a:r>
            <a:r>
              <a:rPr lang="en-GB" b="1" dirty="0"/>
              <a:t> </a:t>
            </a:r>
            <a:r>
              <a:rPr lang="en-GB" b="1" dirty="0" err="1"/>
              <a:t>kaudu</a:t>
            </a:r>
            <a:r>
              <a:rPr lang="en-GB" b="1" dirty="0"/>
              <a:t> </a:t>
            </a:r>
            <a:endParaRPr lang="et-EE" b="1" dirty="0"/>
          </a:p>
          <a:p>
            <a:pPr marL="0" indent="0" algn="just">
              <a:buNone/>
            </a:pPr>
            <a:r>
              <a:rPr lang="et-EE" b="1" dirty="0"/>
              <a:t>PISTS ja määrused!</a:t>
            </a:r>
            <a:endParaRPr lang="en-GB" b="1" dirty="0"/>
          </a:p>
          <a:p>
            <a:pPr algn="just"/>
            <a:r>
              <a:rPr lang="en-GB" dirty="0" err="1"/>
              <a:t>Puue</a:t>
            </a:r>
            <a:r>
              <a:rPr lang="en-GB" dirty="0"/>
              <a:t> on </a:t>
            </a:r>
            <a:r>
              <a:rPr lang="en-GB" dirty="0" err="1"/>
              <a:t>inimese</a:t>
            </a:r>
            <a:r>
              <a:rPr lang="en-GB" dirty="0"/>
              <a:t> </a:t>
            </a:r>
            <a:r>
              <a:rPr lang="en-GB" dirty="0" err="1"/>
              <a:t>anatoomilise</a:t>
            </a:r>
            <a:r>
              <a:rPr lang="en-GB" dirty="0"/>
              <a:t>, </a:t>
            </a:r>
            <a:r>
              <a:rPr lang="en-GB" dirty="0" err="1"/>
              <a:t>füsioloogilise</a:t>
            </a:r>
            <a:r>
              <a:rPr lang="en-GB" dirty="0"/>
              <a:t> </a:t>
            </a:r>
            <a:r>
              <a:rPr lang="en-GB" dirty="0" err="1"/>
              <a:t>või</a:t>
            </a:r>
            <a:r>
              <a:rPr lang="en-GB" dirty="0"/>
              <a:t> </a:t>
            </a:r>
            <a:r>
              <a:rPr lang="en-GB" dirty="0" err="1"/>
              <a:t>psüühilise</a:t>
            </a:r>
            <a:r>
              <a:rPr lang="en-GB" dirty="0"/>
              <a:t> </a:t>
            </a:r>
            <a:r>
              <a:rPr lang="en-GB" dirty="0" err="1"/>
              <a:t>struktuuri</a:t>
            </a:r>
            <a:r>
              <a:rPr lang="en-GB" dirty="0"/>
              <a:t> </a:t>
            </a:r>
            <a:r>
              <a:rPr lang="en-GB" dirty="0" err="1"/>
              <a:t>või</a:t>
            </a:r>
            <a:r>
              <a:rPr lang="en-GB" dirty="0"/>
              <a:t> </a:t>
            </a:r>
            <a:r>
              <a:rPr lang="en-GB" dirty="0" err="1"/>
              <a:t>funktsiooni</a:t>
            </a:r>
            <a:r>
              <a:rPr lang="en-GB" dirty="0"/>
              <a:t> </a:t>
            </a:r>
            <a:r>
              <a:rPr lang="en-GB" dirty="0" err="1"/>
              <a:t>kaotus</a:t>
            </a:r>
            <a:r>
              <a:rPr lang="en-GB" dirty="0"/>
              <a:t> </a:t>
            </a:r>
            <a:r>
              <a:rPr lang="en-GB" dirty="0" err="1"/>
              <a:t>või</a:t>
            </a:r>
            <a:r>
              <a:rPr lang="en-GB" dirty="0"/>
              <a:t> </a:t>
            </a:r>
            <a:r>
              <a:rPr lang="en-GB" dirty="0" err="1"/>
              <a:t>kõrvalekalle</a:t>
            </a:r>
            <a:r>
              <a:rPr lang="en-GB" dirty="0"/>
              <a:t>, mis </a:t>
            </a:r>
            <a:r>
              <a:rPr lang="en-GB" b="1" dirty="0" err="1"/>
              <a:t>koostoimes</a:t>
            </a:r>
            <a:r>
              <a:rPr lang="en-GB" b="1" dirty="0"/>
              <a:t> </a:t>
            </a:r>
            <a:r>
              <a:rPr lang="en-GB" b="1" dirty="0" err="1"/>
              <a:t>erinevate</a:t>
            </a:r>
            <a:r>
              <a:rPr lang="en-GB" b="1" dirty="0"/>
              <a:t> </a:t>
            </a:r>
            <a:r>
              <a:rPr lang="en-GB" b="1" dirty="0" err="1"/>
              <a:t>suhtumuslike</a:t>
            </a:r>
            <a:r>
              <a:rPr lang="en-GB" b="1" dirty="0"/>
              <a:t> </a:t>
            </a:r>
            <a:r>
              <a:rPr lang="en-GB" b="1" dirty="0" err="1"/>
              <a:t>ja</a:t>
            </a:r>
            <a:r>
              <a:rPr lang="en-GB" b="1" dirty="0"/>
              <a:t> </a:t>
            </a:r>
            <a:r>
              <a:rPr lang="en-GB" b="1" dirty="0" err="1"/>
              <a:t>keskkondlike</a:t>
            </a:r>
            <a:r>
              <a:rPr lang="en-GB" b="1" dirty="0"/>
              <a:t> </a:t>
            </a:r>
            <a:r>
              <a:rPr lang="en-GB" b="1" dirty="0" err="1"/>
              <a:t>takistustega</a:t>
            </a:r>
            <a:r>
              <a:rPr lang="en-GB" b="1" dirty="0"/>
              <a:t> </a:t>
            </a:r>
            <a:r>
              <a:rPr lang="en-GB" b="1" u="sng" dirty="0" err="1"/>
              <a:t>tõkestab</a:t>
            </a:r>
            <a:r>
              <a:rPr lang="en-GB" b="1" u="sng" dirty="0"/>
              <a:t> </a:t>
            </a:r>
            <a:r>
              <a:rPr lang="en-GB" b="1" u="sng" dirty="0" err="1"/>
              <a:t>ühiskonnaelus</a:t>
            </a:r>
            <a:r>
              <a:rPr lang="en-GB" b="1" u="sng" dirty="0"/>
              <a:t> </a:t>
            </a:r>
            <a:r>
              <a:rPr lang="en-GB" b="1" u="sng" dirty="0" err="1"/>
              <a:t>osalemist</a:t>
            </a:r>
            <a:r>
              <a:rPr lang="en-GB" b="1" u="sng" dirty="0"/>
              <a:t> </a:t>
            </a:r>
            <a:r>
              <a:rPr lang="en-GB" b="1" u="sng" dirty="0" err="1"/>
              <a:t>teistega</a:t>
            </a:r>
            <a:r>
              <a:rPr lang="en-GB" b="1" u="sng" dirty="0"/>
              <a:t> </a:t>
            </a:r>
            <a:r>
              <a:rPr lang="en-GB" b="1" u="sng" dirty="0" err="1"/>
              <a:t>võrdsetel</a:t>
            </a:r>
            <a:r>
              <a:rPr lang="en-GB" b="1" u="sng" dirty="0"/>
              <a:t> </a:t>
            </a:r>
            <a:r>
              <a:rPr lang="en-GB" b="1" u="sng" dirty="0" err="1"/>
              <a:t>alustel</a:t>
            </a:r>
            <a:endParaRPr lang="en-GB" u="sng" dirty="0"/>
          </a:p>
          <a:p>
            <a:pPr algn="just"/>
            <a:r>
              <a:rPr lang="en-GB" u="sng" dirty="0" err="1"/>
              <a:t>Tuvastatakse</a:t>
            </a:r>
            <a:r>
              <a:rPr lang="en-GB" u="sng" dirty="0"/>
              <a:t> </a:t>
            </a:r>
            <a:r>
              <a:rPr lang="en-GB" u="sng" dirty="0" err="1"/>
              <a:t>pikaajaline</a:t>
            </a:r>
            <a:r>
              <a:rPr lang="en-GB" u="sng" dirty="0"/>
              <a:t> </a:t>
            </a:r>
            <a:r>
              <a:rPr lang="en-GB" u="sng" dirty="0" err="1"/>
              <a:t>tervisekahjustus</a:t>
            </a:r>
            <a:r>
              <a:rPr lang="en-GB" u="sng" dirty="0"/>
              <a:t> </a:t>
            </a:r>
            <a:r>
              <a:rPr lang="en-GB" u="sng" dirty="0" err="1"/>
              <a:t>ehk</a:t>
            </a:r>
            <a:r>
              <a:rPr lang="en-GB" u="sng" dirty="0"/>
              <a:t> </a:t>
            </a:r>
            <a:r>
              <a:rPr lang="en-GB" u="sng" dirty="0" err="1"/>
              <a:t>kaotus</a:t>
            </a:r>
            <a:r>
              <a:rPr lang="en-GB" u="sng" dirty="0"/>
              <a:t> </a:t>
            </a:r>
            <a:r>
              <a:rPr lang="en-GB" u="sng" dirty="0" err="1"/>
              <a:t>või</a:t>
            </a:r>
            <a:r>
              <a:rPr lang="en-GB" u="sng" dirty="0"/>
              <a:t> </a:t>
            </a:r>
            <a:r>
              <a:rPr lang="en-GB" u="sng" dirty="0" err="1"/>
              <a:t>kõrvalekalle</a:t>
            </a:r>
            <a:r>
              <a:rPr lang="en-GB" u="sng" dirty="0"/>
              <a:t>: </a:t>
            </a:r>
            <a:r>
              <a:rPr lang="en-GB" u="sng" dirty="0" err="1"/>
              <a:t>organismi</a:t>
            </a:r>
            <a:r>
              <a:rPr lang="en-GB" u="sng" dirty="0"/>
              <a:t> </a:t>
            </a:r>
            <a:r>
              <a:rPr lang="en-GB" u="sng" dirty="0" err="1"/>
              <a:t>funktsiooni</a:t>
            </a:r>
            <a:r>
              <a:rPr lang="et-EE" u="sng" dirty="0"/>
              <a:t>d</a:t>
            </a:r>
            <a:r>
              <a:rPr lang="en-GB" u="sng" dirty="0"/>
              <a:t>es </a:t>
            </a:r>
            <a:r>
              <a:rPr lang="en-GB" u="sng" dirty="0" err="1"/>
              <a:t>ja</a:t>
            </a:r>
            <a:r>
              <a:rPr lang="en-GB" u="sng" dirty="0"/>
              <a:t> </a:t>
            </a:r>
            <a:r>
              <a:rPr lang="en-GB" u="sng" dirty="0" err="1"/>
              <a:t>struktu</a:t>
            </a:r>
            <a:r>
              <a:rPr lang="et-EE" u="sng" dirty="0"/>
              <a:t>u</a:t>
            </a:r>
            <a:r>
              <a:rPr lang="en-GB" u="sng" dirty="0"/>
              <a:t>rides, mis </a:t>
            </a:r>
            <a:r>
              <a:rPr lang="en-GB" b="1" u="sng" dirty="0" err="1"/>
              <a:t>koostoimes</a:t>
            </a:r>
            <a:r>
              <a:rPr lang="en-GB" b="1" u="sng" dirty="0"/>
              <a:t> </a:t>
            </a:r>
            <a:r>
              <a:rPr lang="en-GB" b="1" u="sng" dirty="0" err="1"/>
              <a:t>erinevate</a:t>
            </a:r>
            <a:r>
              <a:rPr lang="en-GB" b="1" u="sng" dirty="0"/>
              <a:t> </a:t>
            </a:r>
            <a:r>
              <a:rPr lang="en-GB" b="1" u="sng" dirty="0" err="1"/>
              <a:t>keskkond</a:t>
            </a:r>
            <a:r>
              <a:rPr lang="et-EE" b="1" u="sng" dirty="0" err="1"/>
              <a:t>like</a:t>
            </a:r>
            <a:r>
              <a:rPr lang="en-GB" b="1" u="sng" dirty="0"/>
              <a:t> </a:t>
            </a:r>
            <a:r>
              <a:rPr lang="en-GB" b="1" u="sng" dirty="0" err="1"/>
              <a:t>ja</a:t>
            </a:r>
            <a:r>
              <a:rPr lang="en-GB" b="1" u="sng" dirty="0"/>
              <a:t> </a:t>
            </a:r>
            <a:r>
              <a:rPr lang="en-GB" b="1" u="sng" dirty="0" err="1"/>
              <a:t>suhtumuslike</a:t>
            </a:r>
            <a:r>
              <a:rPr lang="en-GB" b="1" u="sng" dirty="0"/>
              <a:t> </a:t>
            </a:r>
            <a:r>
              <a:rPr lang="en-GB" b="1" u="sng" dirty="0" err="1"/>
              <a:t>takistustega</a:t>
            </a:r>
            <a:r>
              <a:rPr lang="en-GB" b="1" u="sng" dirty="0"/>
              <a:t> </a:t>
            </a:r>
            <a:r>
              <a:rPr lang="en-GB" b="1" u="sng" dirty="0" err="1"/>
              <a:t>tõkes</a:t>
            </a:r>
            <a:r>
              <a:rPr lang="et-EE" b="1" u="sng" dirty="0"/>
              <a:t>tavad</a:t>
            </a:r>
            <a:r>
              <a:rPr lang="en-GB" b="1" u="sng" dirty="0"/>
              <a:t> </a:t>
            </a:r>
            <a:r>
              <a:rPr lang="en-GB" b="1" u="sng" dirty="0" err="1"/>
              <a:t>osalemist</a:t>
            </a:r>
            <a:r>
              <a:rPr lang="en-GB" b="1" u="sng" dirty="0"/>
              <a:t> </a:t>
            </a:r>
            <a:r>
              <a:rPr lang="en-GB" b="1" u="sng" dirty="0" err="1"/>
              <a:t>ühiskonnaelus</a:t>
            </a:r>
            <a:r>
              <a:rPr lang="en-GB" b="1" u="sng" dirty="0"/>
              <a:t> </a:t>
            </a:r>
            <a:r>
              <a:rPr lang="en-GB" b="1" u="sng" dirty="0" err="1"/>
              <a:t>ja</a:t>
            </a:r>
            <a:r>
              <a:rPr lang="en-GB" b="1" u="sng" dirty="0"/>
              <a:t> </a:t>
            </a:r>
            <a:r>
              <a:rPr lang="en-GB" b="1" u="sng" dirty="0" err="1"/>
              <a:t>ke</a:t>
            </a:r>
            <a:r>
              <a:rPr lang="et-EE" b="1" u="sng" dirty="0" err="1"/>
              <a:t>skkonnas</a:t>
            </a:r>
            <a:endParaRPr lang="et-EE" b="1" u="sng" dirty="0"/>
          </a:p>
          <a:p>
            <a:pPr algn="just"/>
            <a:r>
              <a:rPr lang="en-GB" dirty="0" err="1"/>
              <a:t>Tulenedes</a:t>
            </a:r>
            <a:r>
              <a:rPr lang="en-GB" dirty="0"/>
              <a:t> RFK-</a:t>
            </a:r>
            <a:r>
              <a:rPr lang="en-GB" dirty="0" err="1"/>
              <a:t>st</a:t>
            </a:r>
            <a:r>
              <a:rPr lang="en-GB" dirty="0"/>
              <a:t> </a:t>
            </a:r>
            <a:r>
              <a:rPr lang="en-GB" dirty="0" err="1"/>
              <a:t>ei</a:t>
            </a:r>
            <a:r>
              <a:rPr lang="en-GB" dirty="0"/>
              <a:t> </a:t>
            </a:r>
            <a:r>
              <a:rPr lang="en-GB" dirty="0" err="1"/>
              <a:t>tuvastata</a:t>
            </a:r>
            <a:r>
              <a:rPr lang="en-GB" dirty="0"/>
              <a:t> </a:t>
            </a:r>
            <a:r>
              <a:rPr lang="en-GB" dirty="0" err="1"/>
              <a:t>puude</a:t>
            </a:r>
            <a:r>
              <a:rPr lang="en-GB" dirty="0"/>
              <a:t> </a:t>
            </a:r>
            <a:r>
              <a:rPr lang="en-GB" dirty="0" err="1"/>
              <a:t>raskusastet</a:t>
            </a:r>
            <a:r>
              <a:rPr lang="en-GB" dirty="0"/>
              <a:t> </a:t>
            </a:r>
            <a:r>
              <a:rPr lang="en-GB" dirty="0" err="1"/>
              <a:t>ja</a:t>
            </a:r>
            <a:r>
              <a:rPr lang="en-GB" dirty="0"/>
              <a:t> </a:t>
            </a:r>
            <a:r>
              <a:rPr lang="en-GB" dirty="0" err="1"/>
              <a:t>liiki</a:t>
            </a:r>
            <a:r>
              <a:rPr lang="en-GB" dirty="0"/>
              <a:t> </a:t>
            </a:r>
            <a:r>
              <a:rPr lang="en-GB" dirty="0" err="1"/>
              <a:t>keha</a:t>
            </a:r>
            <a:r>
              <a:rPr lang="en-GB" dirty="0"/>
              <a:t> </a:t>
            </a:r>
            <a:r>
              <a:rPr lang="en-GB" dirty="0" err="1"/>
              <a:t>struktuuride</a:t>
            </a:r>
            <a:r>
              <a:rPr lang="en-GB" dirty="0"/>
              <a:t> </a:t>
            </a:r>
            <a:r>
              <a:rPr lang="et-EE" dirty="0"/>
              <a:t>ning</a:t>
            </a:r>
            <a:r>
              <a:rPr lang="en-GB" dirty="0"/>
              <a:t> </a:t>
            </a:r>
            <a:r>
              <a:rPr lang="en-GB" dirty="0" err="1"/>
              <a:t>funktsoonide</a:t>
            </a:r>
            <a:r>
              <a:rPr lang="en-GB" dirty="0"/>
              <a:t> </a:t>
            </a:r>
            <a:r>
              <a:rPr lang="en-GB" dirty="0" err="1"/>
              <a:t>alusel</a:t>
            </a:r>
            <a:r>
              <a:rPr lang="en-GB" dirty="0"/>
              <a:t>, </a:t>
            </a:r>
            <a:r>
              <a:rPr lang="en-GB" dirty="0" err="1"/>
              <a:t>vaid</a:t>
            </a:r>
            <a:r>
              <a:rPr lang="en-GB" dirty="0"/>
              <a:t> </a:t>
            </a:r>
            <a:r>
              <a:rPr lang="en-GB" b="1" dirty="0" err="1"/>
              <a:t>sooritus-ja</a:t>
            </a:r>
            <a:r>
              <a:rPr lang="en-GB" b="1" dirty="0"/>
              <a:t> </a:t>
            </a:r>
            <a:r>
              <a:rPr lang="en-GB" b="1" dirty="0" err="1"/>
              <a:t>osaluspiirangute</a:t>
            </a:r>
            <a:r>
              <a:rPr lang="en-GB" b="1" dirty="0"/>
              <a:t> </a:t>
            </a:r>
            <a:r>
              <a:rPr lang="en-GB" b="1" dirty="0" err="1"/>
              <a:t>tasandil</a:t>
            </a:r>
            <a:r>
              <a:rPr lang="en-GB" b="1" dirty="0"/>
              <a:t> </a:t>
            </a:r>
            <a:r>
              <a:rPr lang="en-GB" b="1" dirty="0" err="1"/>
              <a:t>koosmõjus</a:t>
            </a:r>
            <a:r>
              <a:rPr lang="en-GB" b="1" dirty="0"/>
              <a:t> </a:t>
            </a:r>
            <a:r>
              <a:rPr lang="en-GB" b="1" dirty="0" err="1"/>
              <a:t>isiklike</a:t>
            </a:r>
            <a:r>
              <a:rPr lang="en-GB" b="1" dirty="0"/>
              <a:t> </a:t>
            </a:r>
            <a:r>
              <a:rPr lang="en-GB" b="1" dirty="0" err="1"/>
              <a:t>ning</a:t>
            </a:r>
            <a:r>
              <a:rPr lang="en-GB" b="1" dirty="0"/>
              <a:t> </a:t>
            </a:r>
            <a:r>
              <a:rPr lang="en-GB" b="1" dirty="0" err="1"/>
              <a:t>keskkonna</a:t>
            </a:r>
            <a:r>
              <a:rPr lang="en-GB" b="1" dirty="0"/>
              <a:t> (</a:t>
            </a:r>
            <a:r>
              <a:rPr lang="en-GB" b="1" dirty="0" err="1"/>
              <a:t>ja</a:t>
            </a:r>
            <a:r>
              <a:rPr lang="en-GB" b="1" dirty="0"/>
              <a:t> </a:t>
            </a:r>
            <a:r>
              <a:rPr lang="en-GB" b="1" dirty="0" err="1"/>
              <a:t>suhtumuslike</a:t>
            </a:r>
            <a:r>
              <a:rPr lang="en-GB" b="1" dirty="0"/>
              <a:t>) </a:t>
            </a:r>
            <a:r>
              <a:rPr lang="en-GB" b="1" dirty="0" err="1"/>
              <a:t>faktoritega</a:t>
            </a:r>
            <a:endParaRPr lang="en-GB" b="1" dirty="0"/>
          </a:p>
          <a:p>
            <a:pPr algn="just"/>
            <a:endParaRPr lang="en-GB" dirty="0"/>
          </a:p>
          <a:p>
            <a:endParaRPr lang="en-GB" dirty="0"/>
          </a:p>
        </p:txBody>
      </p:sp>
      <p:sp>
        <p:nvSpPr>
          <p:cNvPr id="4" name="Kuupäeva kohatäide 3"/>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24353459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GB" dirty="0"/>
              <a:t>PUUDE RASKUSASTME TUVASTAMINE</a:t>
            </a:r>
          </a:p>
        </p:txBody>
      </p:sp>
      <p:sp>
        <p:nvSpPr>
          <p:cNvPr id="3" name="Sisu kohatäide 2"/>
          <p:cNvSpPr>
            <a:spLocks noGrp="1"/>
          </p:cNvSpPr>
          <p:nvPr>
            <p:ph idx="1"/>
          </p:nvPr>
        </p:nvSpPr>
        <p:spPr/>
        <p:txBody>
          <a:bodyPr>
            <a:normAutofit/>
          </a:bodyPr>
          <a:lstStyle/>
          <a:p>
            <a:r>
              <a:rPr lang="en-GB" dirty="0" err="1"/>
              <a:t>Puude</a:t>
            </a:r>
            <a:r>
              <a:rPr lang="en-GB" dirty="0"/>
              <a:t> </a:t>
            </a:r>
            <a:r>
              <a:rPr lang="en-GB" dirty="0" err="1"/>
              <a:t>raskusastme</a:t>
            </a:r>
            <a:r>
              <a:rPr lang="en-GB" dirty="0"/>
              <a:t> </a:t>
            </a:r>
            <a:r>
              <a:rPr lang="en-GB" dirty="0" err="1"/>
              <a:t>tuvastamisel</a:t>
            </a:r>
            <a:r>
              <a:rPr lang="en-GB" dirty="0"/>
              <a:t> </a:t>
            </a:r>
            <a:r>
              <a:rPr lang="en-GB" dirty="0" err="1"/>
              <a:t>võetakse</a:t>
            </a:r>
            <a:r>
              <a:rPr lang="en-GB" dirty="0"/>
              <a:t> </a:t>
            </a:r>
            <a:r>
              <a:rPr lang="en-GB" dirty="0" err="1"/>
              <a:t>arvesse</a:t>
            </a:r>
            <a:r>
              <a:rPr lang="en-GB" dirty="0"/>
              <a:t> </a:t>
            </a:r>
            <a:r>
              <a:rPr lang="en-GB" dirty="0" err="1"/>
              <a:t>järgmist</a:t>
            </a:r>
            <a:r>
              <a:rPr lang="en-GB" dirty="0"/>
              <a:t>:</a:t>
            </a:r>
            <a:br>
              <a:rPr lang="en-GB" dirty="0"/>
            </a:br>
            <a:r>
              <a:rPr lang="en-GB" dirty="0"/>
              <a:t>  1) </a:t>
            </a:r>
            <a:r>
              <a:rPr lang="en-GB" dirty="0" err="1"/>
              <a:t>terviseseisund</a:t>
            </a:r>
            <a:r>
              <a:rPr lang="en-GB" dirty="0"/>
              <a:t>;</a:t>
            </a:r>
            <a:br>
              <a:rPr lang="en-GB" dirty="0"/>
            </a:br>
            <a:r>
              <a:rPr lang="en-GB" dirty="0"/>
              <a:t>  2) </a:t>
            </a:r>
            <a:r>
              <a:rPr lang="en-GB" dirty="0" err="1"/>
              <a:t>tegevusvõime</a:t>
            </a:r>
            <a:r>
              <a:rPr lang="en-GB" dirty="0"/>
              <a:t>;</a:t>
            </a:r>
            <a:br>
              <a:rPr lang="en-GB" dirty="0"/>
            </a:br>
            <a:r>
              <a:rPr lang="en-GB" dirty="0"/>
              <a:t>  3) kõrvalabi, </a:t>
            </a:r>
            <a:r>
              <a:rPr lang="en-GB" dirty="0" err="1"/>
              <a:t>juhendamise</a:t>
            </a:r>
            <a:r>
              <a:rPr lang="en-GB" dirty="0"/>
              <a:t> </a:t>
            </a:r>
            <a:r>
              <a:rPr lang="en-GB" dirty="0" err="1"/>
              <a:t>ja</a:t>
            </a:r>
            <a:r>
              <a:rPr lang="en-GB" dirty="0"/>
              <a:t> </a:t>
            </a:r>
            <a:r>
              <a:rPr lang="en-GB" dirty="0" err="1"/>
              <a:t>järelevalve</a:t>
            </a:r>
            <a:r>
              <a:rPr lang="en-GB" dirty="0"/>
              <a:t> </a:t>
            </a:r>
            <a:r>
              <a:rPr lang="en-GB" dirty="0" err="1"/>
              <a:t>vajadus</a:t>
            </a:r>
            <a:r>
              <a:rPr lang="en-GB" dirty="0"/>
              <a:t>, mis on </a:t>
            </a:r>
            <a:r>
              <a:rPr lang="en-GB" u="sng" dirty="0" err="1"/>
              <a:t>suurem</a:t>
            </a:r>
            <a:r>
              <a:rPr lang="en-GB" u="sng" dirty="0"/>
              <a:t> </a:t>
            </a:r>
            <a:r>
              <a:rPr lang="en-GB" u="sng" dirty="0" err="1"/>
              <a:t>inimese</a:t>
            </a:r>
            <a:r>
              <a:rPr lang="en-GB" u="sng" dirty="0"/>
              <a:t> eakohasest </a:t>
            </a:r>
            <a:r>
              <a:rPr lang="en-GB" u="sng" dirty="0" err="1"/>
              <a:t>abivajadusest</a:t>
            </a:r>
            <a:r>
              <a:rPr lang="en-GB" u="sng" dirty="0"/>
              <a:t>;</a:t>
            </a:r>
            <a:br>
              <a:rPr lang="en-GB" u="sng" dirty="0"/>
            </a:br>
            <a:r>
              <a:rPr lang="en-GB" dirty="0"/>
              <a:t>  4) kõrvalabi </a:t>
            </a:r>
            <a:r>
              <a:rPr lang="en-GB" dirty="0" err="1"/>
              <a:t>ja</a:t>
            </a:r>
            <a:r>
              <a:rPr lang="en-GB" dirty="0"/>
              <a:t> </a:t>
            </a:r>
            <a:r>
              <a:rPr lang="en-GB" dirty="0" err="1"/>
              <a:t>juhendamise</a:t>
            </a:r>
            <a:r>
              <a:rPr lang="en-GB" dirty="0"/>
              <a:t> </a:t>
            </a:r>
            <a:r>
              <a:rPr lang="en-GB" dirty="0" err="1"/>
              <a:t>vajadus</a:t>
            </a:r>
            <a:r>
              <a:rPr lang="en-GB" dirty="0"/>
              <a:t>, mis </a:t>
            </a:r>
            <a:r>
              <a:rPr lang="en-GB" dirty="0" err="1"/>
              <a:t>esineb</a:t>
            </a:r>
            <a:r>
              <a:rPr lang="en-GB" dirty="0"/>
              <a:t> </a:t>
            </a:r>
            <a:r>
              <a:rPr lang="en-GB" dirty="0" err="1"/>
              <a:t>inimesel</a:t>
            </a:r>
            <a:r>
              <a:rPr lang="en-GB" dirty="0"/>
              <a:t> </a:t>
            </a:r>
            <a:r>
              <a:rPr lang="en-GB" dirty="0" err="1"/>
              <a:t>tehniliste</a:t>
            </a:r>
            <a:r>
              <a:rPr lang="en-GB" dirty="0"/>
              <a:t> </a:t>
            </a:r>
            <a:r>
              <a:rPr lang="en-GB" dirty="0" err="1"/>
              <a:t>abivahendite</a:t>
            </a:r>
            <a:r>
              <a:rPr lang="en-GB" dirty="0"/>
              <a:t> </a:t>
            </a:r>
            <a:r>
              <a:rPr lang="en-GB" dirty="0" err="1"/>
              <a:t>kasutamisele</a:t>
            </a:r>
            <a:r>
              <a:rPr lang="en-GB" dirty="0"/>
              <a:t> </a:t>
            </a:r>
            <a:r>
              <a:rPr lang="en-GB" dirty="0" err="1"/>
              <a:t>vaatamata</a:t>
            </a:r>
            <a:r>
              <a:rPr lang="en-GB" dirty="0"/>
              <a:t>;</a:t>
            </a:r>
            <a:br>
              <a:rPr lang="en-GB" dirty="0"/>
            </a:br>
            <a:r>
              <a:rPr lang="en-GB" dirty="0"/>
              <a:t>  5) </a:t>
            </a:r>
            <a:r>
              <a:rPr lang="en-GB" u="sng" dirty="0" err="1"/>
              <a:t>elukeskkond</a:t>
            </a:r>
            <a:r>
              <a:rPr lang="en-GB" dirty="0"/>
              <a:t>;</a:t>
            </a:r>
            <a:br>
              <a:rPr lang="en-GB" dirty="0"/>
            </a:br>
            <a:r>
              <a:rPr lang="en-GB" dirty="0"/>
              <a:t>  6) </a:t>
            </a:r>
            <a:r>
              <a:rPr lang="en-GB" dirty="0" err="1"/>
              <a:t>rehabilitatsiooniplaani</a:t>
            </a:r>
            <a:r>
              <a:rPr lang="en-GB" dirty="0"/>
              <a:t> </a:t>
            </a:r>
            <a:r>
              <a:rPr lang="en-GB" dirty="0" err="1"/>
              <a:t>olemasolu</a:t>
            </a:r>
            <a:r>
              <a:rPr lang="en-GB" dirty="0"/>
              <a:t> </a:t>
            </a:r>
            <a:r>
              <a:rPr lang="en-GB" dirty="0" err="1"/>
              <a:t>korral</a:t>
            </a:r>
            <a:r>
              <a:rPr lang="en-GB" dirty="0"/>
              <a:t> </a:t>
            </a:r>
            <a:r>
              <a:rPr lang="en-GB" dirty="0" err="1"/>
              <a:t>selles</a:t>
            </a:r>
            <a:r>
              <a:rPr lang="en-GB" dirty="0"/>
              <a:t> </a:t>
            </a:r>
            <a:r>
              <a:rPr lang="en-GB" dirty="0" err="1"/>
              <a:t>ettenähtud</a:t>
            </a:r>
            <a:r>
              <a:rPr lang="en-GB" dirty="0"/>
              <a:t> </a:t>
            </a:r>
            <a:r>
              <a:rPr lang="en-GB" dirty="0" err="1"/>
              <a:t>tegevused</a:t>
            </a:r>
            <a:r>
              <a:rPr lang="en-GB" dirty="0"/>
              <a:t>.</a:t>
            </a:r>
            <a:r>
              <a:rPr lang="et-EE" b="0" i="0" dirty="0">
                <a:solidFill>
                  <a:srgbClr val="202020"/>
                </a:solidFill>
                <a:effectLst/>
                <a:latin typeface="Arial" panose="020B0604020202020204" pitchFamily="34" charset="0"/>
              </a:rPr>
              <a:t> </a:t>
            </a:r>
          </a:p>
          <a:p>
            <a:r>
              <a:rPr lang="et-EE" b="0" i="0" u="sng" dirty="0" err="1">
                <a:solidFill>
                  <a:srgbClr val="202020"/>
                </a:solidFill>
                <a:effectLst/>
                <a:latin typeface="Arial" panose="020B0604020202020204" pitchFamily="34" charset="0"/>
              </a:rPr>
              <a:t>Kõrvalabi</a:t>
            </a:r>
            <a:r>
              <a:rPr lang="et-EE" b="0" i="0" u="sng" dirty="0">
                <a:solidFill>
                  <a:srgbClr val="202020"/>
                </a:solidFill>
                <a:effectLst/>
                <a:latin typeface="Arial" panose="020B0604020202020204" pitchFamily="34" charset="0"/>
              </a:rPr>
              <a:t> või juhendamine </a:t>
            </a:r>
            <a:r>
              <a:rPr lang="et-EE" b="0" i="0" dirty="0">
                <a:solidFill>
                  <a:srgbClr val="202020"/>
                </a:solidFill>
                <a:effectLst/>
                <a:latin typeface="Arial" panose="020B0604020202020204" pitchFamily="34" charset="0"/>
              </a:rPr>
              <a:t>on abi osutamine inimesele, kes ei tule iseseisvalt toime </a:t>
            </a:r>
            <a:r>
              <a:rPr lang="et-EE" b="1" i="0" dirty="0">
                <a:solidFill>
                  <a:srgbClr val="202020"/>
                </a:solidFill>
                <a:effectLst/>
                <a:latin typeface="Arial" panose="020B0604020202020204" pitchFamily="34" charset="0"/>
              </a:rPr>
              <a:t>söömise, hügieenitoimingute, riietumise, liikumise või suhtlemisega.</a:t>
            </a:r>
            <a:r>
              <a:rPr lang="et-EE" b="0" i="0" dirty="0">
                <a:solidFill>
                  <a:srgbClr val="202020"/>
                </a:solidFill>
                <a:effectLst/>
                <a:latin typeface="Arial" panose="020B0604020202020204" pitchFamily="34" charset="0"/>
              </a:rPr>
              <a:t> </a:t>
            </a:r>
            <a:r>
              <a:rPr lang="et-EE" b="0" i="0" u="sng" dirty="0">
                <a:solidFill>
                  <a:srgbClr val="202020"/>
                </a:solidFill>
                <a:effectLst/>
                <a:latin typeface="Arial" panose="020B0604020202020204" pitchFamily="34" charset="0"/>
              </a:rPr>
              <a:t>Järelevalve</a:t>
            </a:r>
            <a:r>
              <a:rPr lang="et-EE" b="0" i="0" dirty="0">
                <a:solidFill>
                  <a:srgbClr val="202020"/>
                </a:solidFill>
                <a:effectLst/>
                <a:latin typeface="Arial" panose="020B0604020202020204" pitchFamily="34" charset="0"/>
              </a:rPr>
              <a:t> on ohutuse tagamine inimese suhtes, kes </a:t>
            </a:r>
            <a:r>
              <a:rPr lang="et-EE" b="1" i="0" dirty="0">
                <a:solidFill>
                  <a:srgbClr val="202020"/>
                </a:solidFill>
                <a:effectLst/>
                <a:latin typeface="Arial" panose="020B0604020202020204" pitchFamily="34" charset="0"/>
              </a:rPr>
              <a:t>oma tegevuse või tegevusetusega võib tekitada kahju iseenda või teiste inimeste elule, tervisele või varale</a:t>
            </a:r>
            <a:r>
              <a:rPr lang="et-EE" b="0" i="0" dirty="0">
                <a:solidFill>
                  <a:srgbClr val="202020"/>
                </a:solidFill>
                <a:effectLst/>
                <a:latin typeface="Arial" panose="020B0604020202020204" pitchFamily="34" charset="0"/>
              </a:rPr>
              <a:t>.</a:t>
            </a:r>
            <a:endParaRPr lang="en-GB" dirty="0"/>
          </a:p>
        </p:txBody>
      </p:sp>
      <p:sp>
        <p:nvSpPr>
          <p:cNvPr id="4" name="Kuupäeva kohatäide 3"/>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1950587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GB" dirty="0"/>
              <a:t>PUUDE RASKUSASTME TUVASTAMINE</a:t>
            </a:r>
          </a:p>
        </p:txBody>
      </p:sp>
      <p:sp>
        <p:nvSpPr>
          <p:cNvPr id="3" name="Sisu kohatäide 2"/>
          <p:cNvSpPr>
            <a:spLocks noGrp="1"/>
          </p:cNvSpPr>
          <p:nvPr>
            <p:ph idx="1"/>
          </p:nvPr>
        </p:nvSpPr>
        <p:spPr/>
        <p:txBody>
          <a:bodyPr>
            <a:normAutofit/>
          </a:bodyPr>
          <a:lstStyle/>
          <a:p>
            <a:r>
              <a:rPr lang="en-GB" dirty="0" err="1"/>
              <a:t>Tööealistel</a:t>
            </a:r>
            <a:r>
              <a:rPr lang="en-GB" dirty="0"/>
              <a:t> </a:t>
            </a:r>
            <a:r>
              <a:rPr lang="en-GB" dirty="0" err="1"/>
              <a:t>isikutel</a:t>
            </a:r>
            <a:r>
              <a:rPr lang="en-GB" dirty="0"/>
              <a:t> </a:t>
            </a:r>
            <a:r>
              <a:rPr lang="en-GB" dirty="0" err="1"/>
              <a:t>lähtutakse</a:t>
            </a:r>
            <a:r>
              <a:rPr lang="en-GB" dirty="0"/>
              <a:t> </a:t>
            </a:r>
            <a:r>
              <a:rPr lang="en-GB" dirty="0" err="1"/>
              <a:t>puude</a:t>
            </a:r>
            <a:r>
              <a:rPr lang="en-GB" dirty="0"/>
              <a:t> </a:t>
            </a:r>
            <a:r>
              <a:rPr lang="en-GB" dirty="0" err="1"/>
              <a:t>raskusastme</a:t>
            </a:r>
            <a:r>
              <a:rPr lang="en-GB" dirty="0"/>
              <a:t> </a:t>
            </a:r>
            <a:r>
              <a:rPr lang="en-GB" dirty="0" err="1"/>
              <a:t>tuvastamisel</a:t>
            </a:r>
            <a:r>
              <a:rPr lang="en-GB" dirty="0"/>
              <a:t> </a:t>
            </a:r>
            <a:r>
              <a:rPr lang="en-GB" dirty="0" err="1"/>
              <a:t>raskustest</a:t>
            </a:r>
            <a:r>
              <a:rPr lang="en-GB" dirty="0"/>
              <a:t>, </a:t>
            </a:r>
            <a:r>
              <a:rPr lang="en-GB" dirty="0" err="1"/>
              <a:t>piirangutest</a:t>
            </a:r>
            <a:r>
              <a:rPr lang="en-GB" dirty="0"/>
              <a:t> </a:t>
            </a:r>
            <a:r>
              <a:rPr lang="en-GB" dirty="0" err="1"/>
              <a:t>või</a:t>
            </a:r>
            <a:r>
              <a:rPr lang="en-GB" dirty="0"/>
              <a:t> </a:t>
            </a:r>
            <a:r>
              <a:rPr lang="en-GB" dirty="0" err="1"/>
              <a:t>takistustest</a:t>
            </a:r>
            <a:r>
              <a:rPr lang="en-GB" dirty="0"/>
              <a:t> </a:t>
            </a:r>
            <a:r>
              <a:rPr lang="en-GB" dirty="0" err="1"/>
              <a:t>ühiskonnaelus</a:t>
            </a:r>
            <a:r>
              <a:rPr lang="en-GB" dirty="0"/>
              <a:t> </a:t>
            </a:r>
            <a:r>
              <a:rPr lang="en-GB" dirty="0" err="1"/>
              <a:t>osalemisel</a:t>
            </a:r>
            <a:r>
              <a:rPr lang="en-GB" b="1" dirty="0"/>
              <a:t>, </a:t>
            </a:r>
            <a:r>
              <a:rPr lang="en-GB" dirty="0"/>
              <a:t>mille </a:t>
            </a:r>
            <a:r>
              <a:rPr lang="en-GB" dirty="0" err="1"/>
              <a:t>põhjuseks</a:t>
            </a:r>
            <a:r>
              <a:rPr lang="en-GB" dirty="0"/>
              <a:t> on </a:t>
            </a:r>
            <a:r>
              <a:rPr lang="en-GB" b="1" dirty="0" err="1"/>
              <a:t>pikaajalised</a:t>
            </a:r>
            <a:r>
              <a:rPr lang="en-GB" b="1" dirty="0"/>
              <a:t> </a:t>
            </a:r>
            <a:r>
              <a:rPr lang="en-GB" b="1" dirty="0" err="1"/>
              <a:t>funktsioonipiirangud</a:t>
            </a:r>
            <a:r>
              <a:rPr lang="en-GB" b="1" dirty="0"/>
              <a:t> (</a:t>
            </a:r>
            <a:r>
              <a:rPr lang="en-GB" b="1" dirty="0" err="1"/>
              <a:t>pikaajaline</a:t>
            </a:r>
            <a:r>
              <a:rPr lang="en-GB" b="1" dirty="0"/>
              <a:t> </a:t>
            </a:r>
            <a:r>
              <a:rPr lang="en-GB" b="1" dirty="0" err="1"/>
              <a:t>väljakujunenud</a:t>
            </a:r>
            <a:r>
              <a:rPr lang="en-GB" b="1" dirty="0"/>
              <a:t>, </a:t>
            </a:r>
            <a:r>
              <a:rPr lang="en-GB" b="1" dirty="0" err="1"/>
              <a:t>raskesti</a:t>
            </a:r>
            <a:r>
              <a:rPr lang="en-GB" b="1" dirty="0"/>
              <a:t> </a:t>
            </a:r>
            <a:r>
              <a:rPr lang="en-GB" b="1" dirty="0" err="1"/>
              <a:t>tagasipööratav</a:t>
            </a:r>
            <a:r>
              <a:rPr lang="en-GB" b="1" dirty="0"/>
              <a:t> </a:t>
            </a:r>
            <a:r>
              <a:rPr lang="en-GB" b="1" dirty="0" err="1"/>
              <a:t>või</a:t>
            </a:r>
            <a:r>
              <a:rPr lang="en-GB" b="1" dirty="0"/>
              <a:t> </a:t>
            </a:r>
            <a:r>
              <a:rPr lang="en-GB" b="1" dirty="0" err="1"/>
              <a:t>pöördumatu</a:t>
            </a:r>
            <a:r>
              <a:rPr lang="en-GB" b="1" dirty="0"/>
              <a:t> </a:t>
            </a:r>
            <a:r>
              <a:rPr lang="en-GB" b="1" dirty="0" err="1"/>
              <a:t>seisund</a:t>
            </a:r>
            <a:r>
              <a:rPr lang="en-GB" b="1" dirty="0"/>
              <a:t>), </a:t>
            </a:r>
            <a:r>
              <a:rPr lang="en-GB" b="1" dirty="0" err="1"/>
              <a:t>mida</a:t>
            </a:r>
            <a:r>
              <a:rPr lang="en-GB" b="1" dirty="0"/>
              <a:t> </a:t>
            </a:r>
            <a:r>
              <a:rPr lang="en-GB" b="1" dirty="0" err="1"/>
              <a:t>ei</a:t>
            </a:r>
            <a:r>
              <a:rPr lang="en-GB" b="1" dirty="0"/>
              <a:t> </a:t>
            </a:r>
            <a:r>
              <a:rPr lang="en-GB" b="1" dirty="0" err="1"/>
              <a:t>saa</a:t>
            </a:r>
            <a:r>
              <a:rPr lang="en-GB" b="1" dirty="0"/>
              <a:t> </a:t>
            </a:r>
            <a:r>
              <a:rPr lang="en-GB" b="1" dirty="0" err="1"/>
              <a:t>kõrvaldada</a:t>
            </a:r>
            <a:r>
              <a:rPr lang="en-GB" b="1" dirty="0"/>
              <a:t> </a:t>
            </a:r>
            <a:r>
              <a:rPr lang="en-GB" b="1" dirty="0" err="1"/>
              <a:t>või</a:t>
            </a:r>
            <a:r>
              <a:rPr lang="en-GB" b="1" dirty="0"/>
              <a:t> </a:t>
            </a:r>
            <a:r>
              <a:rPr lang="en-GB" b="1" dirty="0" err="1"/>
              <a:t>oluliselt</a:t>
            </a:r>
            <a:r>
              <a:rPr lang="en-GB" b="1" dirty="0"/>
              <a:t> </a:t>
            </a:r>
            <a:r>
              <a:rPr lang="en-GB" b="1" dirty="0" err="1"/>
              <a:t>leevendada</a:t>
            </a:r>
            <a:r>
              <a:rPr lang="en-GB" b="1" dirty="0"/>
              <a:t> </a:t>
            </a:r>
            <a:r>
              <a:rPr lang="en-GB" b="1" dirty="0" err="1"/>
              <a:t>ravi</a:t>
            </a:r>
            <a:r>
              <a:rPr lang="en-GB" b="1" dirty="0"/>
              <a:t> </a:t>
            </a:r>
            <a:r>
              <a:rPr lang="en-GB" b="1" dirty="0" err="1"/>
              <a:t>või</a:t>
            </a:r>
            <a:r>
              <a:rPr lang="en-GB" b="1" dirty="0"/>
              <a:t> </a:t>
            </a:r>
            <a:r>
              <a:rPr lang="en-GB" b="1" dirty="0" err="1"/>
              <a:t>ravimitega</a:t>
            </a:r>
            <a:endParaRPr lang="en-GB" b="1" dirty="0"/>
          </a:p>
          <a:p>
            <a:r>
              <a:rPr lang="en-GB" dirty="0" err="1"/>
              <a:t>Töövõime</a:t>
            </a:r>
            <a:r>
              <a:rPr lang="en-GB" dirty="0"/>
              <a:t> </a:t>
            </a:r>
            <a:r>
              <a:rPr lang="en-GB" dirty="0" err="1"/>
              <a:t>hindamisel</a:t>
            </a:r>
            <a:r>
              <a:rPr lang="en-GB" dirty="0"/>
              <a:t> </a:t>
            </a:r>
            <a:r>
              <a:rPr lang="en-GB" dirty="0" err="1"/>
              <a:t>hinnatakse</a:t>
            </a:r>
            <a:r>
              <a:rPr lang="en-GB" dirty="0"/>
              <a:t> </a:t>
            </a:r>
            <a:r>
              <a:rPr lang="en-GB" dirty="0" err="1"/>
              <a:t>soorituspiiranguid</a:t>
            </a:r>
            <a:r>
              <a:rPr lang="en-GB" dirty="0"/>
              <a:t>, </a:t>
            </a:r>
            <a:r>
              <a:rPr lang="en-GB" dirty="0" err="1"/>
              <a:t>mis</a:t>
            </a:r>
            <a:r>
              <a:rPr lang="en-GB" dirty="0"/>
              <a:t> </a:t>
            </a:r>
            <a:r>
              <a:rPr lang="en-GB" dirty="0" err="1"/>
              <a:t>taotlejal</a:t>
            </a:r>
            <a:r>
              <a:rPr lang="en-GB" dirty="0"/>
              <a:t> </a:t>
            </a:r>
            <a:r>
              <a:rPr lang="en-GB" dirty="0" err="1"/>
              <a:t>võivad</a:t>
            </a:r>
            <a:r>
              <a:rPr lang="en-GB" dirty="0"/>
              <a:t> </a:t>
            </a:r>
            <a:r>
              <a:rPr lang="en-GB" dirty="0" err="1"/>
              <a:t>esineda</a:t>
            </a:r>
            <a:r>
              <a:rPr lang="en-GB" dirty="0"/>
              <a:t> </a:t>
            </a:r>
            <a:r>
              <a:rPr lang="en-GB" dirty="0" err="1"/>
              <a:t>töötamisel</a:t>
            </a:r>
            <a:r>
              <a:rPr lang="en-GB" dirty="0"/>
              <a:t> </a:t>
            </a:r>
            <a:r>
              <a:rPr lang="en-GB" dirty="0" err="1"/>
              <a:t>tavatingimustes</a:t>
            </a:r>
            <a:r>
              <a:rPr lang="en-GB" dirty="0"/>
              <a:t> </a:t>
            </a:r>
            <a:r>
              <a:rPr lang="en-GB" dirty="0" err="1"/>
              <a:t>st</a:t>
            </a:r>
            <a:r>
              <a:rPr lang="en-GB" dirty="0"/>
              <a:t> </a:t>
            </a:r>
            <a:r>
              <a:rPr lang="en-GB" dirty="0" err="1"/>
              <a:t>ajalise</a:t>
            </a:r>
            <a:r>
              <a:rPr lang="en-GB" dirty="0"/>
              <a:t> </a:t>
            </a:r>
            <a:r>
              <a:rPr lang="en-GB" dirty="0" err="1"/>
              <a:t>surve</a:t>
            </a:r>
            <a:r>
              <a:rPr lang="en-GB" dirty="0"/>
              <a:t>, </a:t>
            </a:r>
            <a:r>
              <a:rPr lang="en-GB" dirty="0" err="1"/>
              <a:t>füüsilise</a:t>
            </a:r>
            <a:r>
              <a:rPr lang="en-GB" dirty="0"/>
              <a:t> </a:t>
            </a:r>
            <a:r>
              <a:rPr lang="en-GB" dirty="0" err="1"/>
              <a:t>koormuse</a:t>
            </a:r>
            <a:r>
              <a:rPr lang="en-GB" dirty="0"/>
              <a:t> </a:t>
            </a:r>
            <a:r>
              <a:rPr lang="en-GB" dirty="0" err="1"/>
              <a:t>ja</a:t>
            </a:r>
            <a:r>
              <a:rPr lang="en-GB" dirty="0"/>
              <a:t> </a:t>
            </a:r>
            <a:r>
              <a:rPr lang="en-GB" dirty="0" err="1"/>
              <a:t>võimaliku</a:t>
            </a:r>
            <a:r>
              <a:rPr lang="en-GB" dirty="0"/>
              <a:t> </a:t>
            </a:r>
            <a:r>
              <a:rPr lang="en-GB" dirty="0" err="1"/>
              <a:t>psühhoemotsionaalse</a:t>
            </a:r>
            <a:r>
              <a:rPr lang="en-GB" dirty="0"/>
              <a:t> </a:t>
            </a:r>
            <a:r>
              <a:rPr lang="en-GB" dirty="0" err="1"/>
              <a:t>pinge</a:t>
            </a:r>
            <a:r>
              <a:rPr lang="en-GB" dirty="0"/>
              <a:t> </a:t>
            </a:r>
            <a:r>
              <a:rPr lang="en-GB" dirty="0" err="1"/>
              <a:t>tingimustes</a:t>
            </a:r>
            <a:r>
              <a:rPr lang="en-GB" dirty="0"/>
              <a:t>. </a:t>
            </a:r>
            <a:r>
              <a:rPr lang="en-GB" b="1" dirty="0" err="1"/>
              <a:t>Puude</a:t>
            </a:r>
            <a:r>
              <a:rPr lang="en-GB" b="1" dirty="0"/>
              <a:t> </a:t>
            </a:r>
            <a:r>
              <a:rPr lang="en-GB" b="1" dirty="0" err="1"/>
              <a:t>raskuastme</a:t>
            </a:r>
            <a:r>
              <a:rPr lang="en-GB" b="1" dirty="0"/>
              <a:t> </a:t>
            </a:r>
            <a:r>
              <a:rPr lang="en-GB" b="1" dirty="0" err="1"/>
              <a:t>hindamisel</a:t>
            </a:r>
            <a:r>
              <a:rPr lang="en-GB" b="1" dirty="0"/>
              <a:t> </a:t>
            </a:r>
            <a:r>
              <a:rPr lang="en-GB" b="1" dirty="0" err="1"/>
              <a:t>hinnatakse</a:t>
            </a:r>
            <a:r>
              <a:rPr lang="en-GB" b="1" dirty="0"/>
              <a:t> </a:t>
            </a:r>
            <a:r>
              <a:rPr lang="en-GB" b="1" dirty="0" err="1"/>
              <a:t>püsiva</a:t>
            </a:r>
            <a:r>
              <a:rPr lang="en-GB" b="1" dirty="0"/>
              <a:t> </a:t>
            </a:r>
            <a:r>
              <a:rPr lang="en-GB" b="1" dirty="0" err="1"/>
              <a:t>iseloomuga</a:t>
            </a:r>
            <a:r>
              <a:rPr lang="en-GB" b="1" dirty="0"/>
              <a:t> </a:t>
            </a:r>
            <a:r>
              <a:rPr lang="en-GB" b="1" dirty="0" err="1"/>
              <a:t>osalus-ja</a:t>
            </a:r>
            <a:r>
              <a:rPr lang="en-GB" b="1" dirty="0"/>
              <a:t> </a:t>
            </a:r>
            <a:r>
              <a:rPr lang="en-GB" b="1" dirty="0" err="1"/>
              <a:t>soorituspiirangute</a:t>
            </a:r>
            <a:r>
              <a:rPr lang="en-GB" b="1" dirty="0"/>
              <a:t> </a:t>
            </a:r>
            <a:r>
              <a:rPr lang="en-GB" b="1" dirty="0" err="1"/>
              <a:t>esinemist</a:t>
            </a:r>
            <a:r>
              <a:rPr lang="en-GB" b="1" dirty="0"/>
              <a:t>, mille </a:t>
            </a:r>
            <a:r>
              <a:rPr lang="en-GB" b="1" dirty="0" err="1"/>
              <a:t>tõttu</a:t>
            </a:r>
            <a:r>
              <a:rPr lang="en-GB" b="1" dirty="0"/>
              <a:t> </a:t>
            </a:r>
            <a:r>
              <a:rPr lang="en-GB" b="1" dirty="0" err="1"/>
              <a:t>inimene</a:t>
            </a:r>
            <a:r>
              <a:rPr lang="en-GB" b="1" dirty="0"/>
              <a:t> </a:t>
            </a:r>
            <a:r>
              <a:rPr lang="en-GB" b="1" dirty="0" err="1"/>
              <a:t>vajab</a:t>
            </a:r>
            <a:r>
              <a:rPr lang="en-GB" b="1" dirty="0"/>
              <a:t> </a:t>
            </a:r>
            <a:r>
              <a:rPr lang="en-GB" b="1" dirty="0" err="1"/>
              <a:t>mõne</a:t>
            </a:r>
            <a:r>
              <a:rPr lang="en-GB" b="1" dirty="0"/>
              <a:t> </a:t>
            </a:r>
            <a:r>
              <a:rPr lang="en-GB" b="1" dirty="0" err="1"/>
              <a:t>põhitegevuse</a:t>
            </a:r>
            <a:r>
              <a:rPr lang="en-GB" b="1" dirty="0"/>
              <a:t> </a:t>
            </a:r>
            <a:r>
              <a:rPr lang="en-GB" b="1" dirty="0" err="1"/>
              <a:t>juures</a:t>
            </a:r>
            <a:r>
              <a:rPr lang="en-GB" b="1" dirty="0"/>
              <a:t> </a:t>
            </a:r>
            <a:r>
              <a:rPr lang="en-GB" b="1" u="sng" dirty="0" err="1"/>
              <a:t>püsivalt</a:t>
            </a:r>
            <a:r>
              <a:rPr lang="en-GB" b="1" u="sng" dirty="0"/>
              <a:t> </a:t>
            </a:r>
            <a:r>
              <a:rPr lang="en-GB" b="1" u="sng" dirty="0" err="1"/>
              <a:t>teise</a:t>
            </a:r>
            <a:r>
              <a:rPr lang="en-GB" b="1" u="sng" dirty="0"/>
              <a:t> </a:t>
            </a:r>
            <a:r>
              <a:rPr lang="en-GB" b="1" u="sng" dirty="0" err="1"/>
              <a:t>inimese</a:t>
            </a:r>
            <a:r>
              <a:rPr lang="en-GB" b="1" u="sng" dirty="0"/>
              <a:t> </a:t>
            </a:r>
            <a:r>
              <a:rPr lang="en-GB" b="1" u="sng" dirty="0" err="1"/>
              <a:t>abi</a:t>
            </a:r>
            <a:r>
              <a:rPr lang="en-GB" b="1" u="sng" dirty="0"/>
              <a:t> </a:t>
            </a:r>
            <a:r>
              <a:rPr lang="en-GB" b="1" u="sng" dirty="0" err="1"/>
              <a:t>või</a:t>
            </a:r>
            <a:r>
              <a:rPr lang="en-GB" b="1" u="sng" dirty="0"/>
              <a:t> </a:t>
            </a:r>
            <a:r>
              <a:rPr lang="en-GB" b="1" u="sng" dirty="0" err="1"/>
              <a:t>abivahendeid</a:t>
            </a:r>
            <a:r>
              <a:rPr lang="en-GB" b="1" u="sng" dirty="0"/>
              <a:t> (</a:t>
            </a:r>
            <a:r>
              <a:rPr lang="en-GB" b="1" u="sng" dirty="0" err="1"/>
              <a:t>mis</a:t>
            </a:r>
            <a:r>
              <a:rPr lang="en-GB" b="1" u="sng" dirty="0"/>
              <a:t> </a:t>
            </a:r>
            <a:r>
              <a:rPr lang="en-GB" b="1" u="sng" dirty="0" err="1"/>
              <a:t>ei</a:t>
            </a:r>
            <a:r>
              <a:rPr lang="en-GB" b="1" u="sng" dirty="0"/>
              <a:t> </a:t>
            </a:r>
            <a:r>
              <a:rPr lang="en-GB" b="1" u="sng" dirty="0" err="1"/>
              <a:t>kompenseeri</a:t>
            </a:r>
            <a:r>
              <a:rPr lang="en-GB" b="1" u="sng" dirty="0"/>
              <a:t> </a:t>
            </a:r>
            <a:r>
              <a:rPr lang="en-GB" b="1" u="sng" dirty="0" err="1"/>
              <a:t>piiranguid</a:t>
            </a:r>
            <a:r>
              <a:rPr lang="en-GB" b="1" u="sng" dirty="0"/>
              <a:t> </a:t>
            </a:r>
            <a:r>
              <a:rPr lang="en-GB" b="1" u="sng" dirty="0" err="1"/>
              <a:t>piisavalt</a:t>
            </a:r>
            <a:r>
              <a:rPr lang="en-GB" b="1" u="sng" dirty="0"/>
              <a:t>) </a:t>
            </a:r>
            <a:r>
              <a:rPr lang="en-GB" b="1" u="sng" dirty="0" err="1"/>
              <a:t>ning</a:t>
            </a:r>
            <a:r>
              <a:rPr lang="en-GB" b="1" u="sng" dirty="0"/>
              <a:t> mille </a:t>
            </a:r>
            <a:r>
              <a:rPr lang="en-GB" b="1" u="sng" dirty="0" err="1"/>
              <a:t>tõttu</a:t>
            </a:r>
            <a:r>
              <a:rPr lang="en-GB" b="1" u="sng" dirty="0"/>
              <a:t> </a:t>
            </a:r>
            <a:r>
              <a:rPr lang="en-GB" b="1" u="sng" dirty="0" err="1"/>
              <a:t>tema</a:t>
            </a:r>
            <a:r>
              <a:rPr lang="en-GB" b="1" u="sng" dirty="0"/>
              <a:t> </a:t>
            </a:r>
            <a:r>
              <a:rPr lang="en-GB" b="1" u="sng" dirty="0" err="1"/>
              <a:t>iseseisev</a:t>
            </a:r>
            <a:r>
              <a:rPr lang="en-GB" b="1" u="sng" dirty="0"/>
              <a:t> </a:t>
            </a:r>
            <a:r>
              <a:rPr lang="en-GB" b="1" u="sng" dirty="0" err="1"/>
              <a:t>hakkamasaamine</a:t>
            </a:r>
            <a:r>
              <a:rPr lang="en-GB" b="1" u="sng" dirty="0"/>
              <a:t> </a:t>
            </a:r>
            <a:r>
              <a:rPr lang="en-GB" b="1" u="sng" dirty="0" err="1"/>
              <a:t>ühiskonnaelus</a:t>
            </a:r>
            <a:r>
              <a:rPr lang="en-GB" b="1" u="sng" dirty="0"/>
              <a:t> on </a:t>
            </a:r>
            <a:r>
              <a:rPr lang="en-GB" b="1" u="sng" dirty="0" err="1"/>
              <a:t>püsivalt</a:t>
            </a:r>
            <a:r>
              <a:rPr lang="en-GB" b="1" u="sng" dirty="0"/>
              <a:t> </a:t>
            </a:r>
            <a:r>
              <a:rPr lang="en-GB" b="1" u="sng" dirty="0" err="1"/>
              <a:t>raskendatud</a:t>
            </a:r>
            <a:r>
              <a:rPr lang="en-GB" b="1" u="sng" dirty="0"/>
              <a:t> </a:t>
            </a:r>
            <a:r>
              <a:rPr lang="en-GB" b="1" u="sng" dirty="0" err="1"/>
              <a:t>või</a:t>
            </a:r>
            <a:r>
              <a:rPr lang="en-GB" b="1" u="sng" dirty="0"/>
              <a:t> </a:t>
            </a:r>
            <a:r>
              <a:rPr lang="en-GB" b="1" u="sng" dirty="0" err="1"/>
              <a:t>piiratud</a:t>
            </a:r>
            <a:endParaRPr lang="en-GB" b="1" u="sng" dirty="0"/>
          </a:p>
          <a:p>
            <a:endParaRPr lang="en-GB" dirty="0"/>
          </a:p>
        </p:txBody>
      </p:sp>
      <p:sp>
        <p:nvSpPr>
          <p:cNvPr id="4" name="Kuupäeva kohatäide 3"/>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24092267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GB" dirty="0"/>
              <a:t>PUUDE RASKUSASTME TUVASTAMINE</a:t>
            </a:r>
          </a:p>
        </p:txBody>
      </p:sp>
      <p:sp>
        <p:nvSpPr>
          <p:cNvPr id="3" name="Sisu kohatäide 2"/>
          <p:cNvSpPr>
            <a:spLocks noGrp="1"/>
          </p:cNvSpPr>
          <p:nvPr>
            <p:ph idx="1"/>
          </p:nvPr>
        </p:nvSpPr>
        <p:spPr/>
        <p:txBody>
          <a:bodyPr>
            <a:normAutofit/>
          </a:bodyPr>
          <a:lstStyle/>
          <a:p>
            <a:pPr marL="0" indent="0" algn="just">
              <a:lnSpc>
                <a:spcPct val="100000"/>
              </a:lnSpc>
              <a:buNone/>
            </a:pPr>
            <a:r>
              <a:rPr lang="en-GB" dirty="0" err="1">
                <a:solidFill>
                  <a:schemeClr val="tx1"/>
                </a:solidFill>
              </a:rPr>
              <a:t>Kui</a:t>
            </a:r>
            <a:r>
              <a:rPr lang="en-GB" dirty="0">
                <a:solidFill>
                  <a:schemeClr val="tx1"/>
                </a:solidFill>
              </a:rPr>
              <a:t> </a:t>
            </a:r>
            <a:r>
              <a:rPr lang="en-GB" dirty="0" err="1">
                <a:solidFill>
                  <a:schemeClr val="tx1"/>
                </a:solidFill>
              </a:rPr>
              <a:t>tööealine</a:t>
            </a:r>
            <a:r>
              <a:rPr lang="en-GB" dirty="0">
                <a:solidFill>
                  <a:schemeClr val="tx1"/>
                </a:solidFill>
              </a:rPr>
              <a:t> </a:t>
            </a:r>
            <a:r>
              <a:rPr lang="en-GB" dirty="0" err="1">
                <a:solidFill>
                  <a:schemeClr val="tx1"/>
                </a:solidFill>
              </a:rPr>
              <a:t>isik</a:t>
            </a:r>
            <a:r>
              <a:rPr lang="en-GB" dirty="0">
                <a:solidFill>
                  <a:schemeClr val="tx1"/>
                </a:solidFill>
              </a:rPr>
              <a:t> </a:t>
            </a:r>
            <a:r>
              <a:rPr lang="en-GB" dirty="0" err="1">
                <a:solidFill>
                  <a:schemeClr val="tx1"/>
                </a:solidFill>
              </a:rPr>
              <a:t>taotleb</a:t>
            </a:r>
            <a:r>
              <a:rPr lang="en-GB" dirty="0">
                <a:solidFill>
                  <a:schemeClr val="tx1"/>
                </a:solidFill>
              </a:rPr>
              <a:t> </a:t>
            </a:r>
            <a:r>
              <a:rPr lang="en-GB" dirty="0" err="1">
                <a:solidFill>
                  <a:schemeClr val="tx1"/>
                </a:solidFill>
              </a:rPr>
              <a:t>samal</a:t>
            </a:r>
            <a:r>
              <a:rPr lang="en-GB" dirty="0">
                <a:solidFill>
                  <a:schemeClr val="tx1"/>
                </a:solidFill>
              </a:rPr>
              <a:t> </a:t>
            </a:r>
            <a:r>
              <a:rPr lang="en-GB" dirty="0" err="1">
                <a:solidFill>
                  <a:schemeClr val="tx1"/>
                </a:solidFill>
              </a:rPr>
              <a:t>ajal</a:t>
            </a:r>
            <a:r>
              <a:rPr lang="en-GB" dirty="0">
                <a:solidFill>
                  <a:schemeClr val="tx1"/>
                </a:solidFill>
              </a:rPr>
              <a:t> </a:t>
            </a:r>
            <a:r>
              <a:rPr lang="en-GB" dirty="0" err="1">
                <a:solidFill>
                  <a:schemeClr val="tx1"/>
                </a:solidFill>
              </a:rPr>
              <a:t>puude</a:t>
            </a:r>
            <a:r>
              <a:rPr lang="en-GB" dirty="0">
                <a:solidFill>
                  <a:schemeClr val="tx1"/>
                </a:solidFill>
              </a:rPr>
              <a:t> </a:t>
            </a:r>
            <a:r>
              <a:rPr lang="en-GB" dirty="0" err="1">
                <a:solidFill>
                  <a:schemeClr val="tx1"/>
                </a:solidFill>
              </a:rPr>
              <a:t>raskusastme</a:t>
            </a:r>
            <a:r>
              <a:rPr lang="en-GB" dirty="0">
                <a:solidFill>
                  <a:schemeClr val="tx1"/>
                </a:solidFill>
              </a:rPr>
              <a:t> </a:t>
            </a:r>
            <a:r>
              <a:rPr lang="en-GB" dirty="0" err="1">
                <a:solidFill>
                  <a:schemeClr val="tx1"/>
                </a:solidFill>
              </a:rPr>
              <a:t>tuvastamist</a:t>
            </a:r>
            <a:r>
              <a:rPr lang="en-GB" dirty="0">
                <a:solidFill>
                  <a:schemeClr val="tx1"/>
                </a:solidFill>
              </a:rPr>
              <a:t> </a:t>
            </a:r>
            <a:r>
              <a:rPr lang="en-GB" dirty="0" err="1">
                <a:solidFill>
                  <a:schemeClr val="tx1"/>
                </a:solidFill>
              </a:rPr>
              <a:t>ning</a:t>
            </a:r>
            <a:r>
              <a:rPr lang="en-GB" dirty="0">
                <a:solidFill>
                  <a:schemeClr val="tx1"/>
                </a:solidFill>
              </a:rPr>
              <a:t> </a:t>
            </a:r>
            <a:r>
              <a:rPr lang="en-GB" dirty="0" err="1">
                <a:solidFill>
                  <a:schemeClr val="tx1"/>
                </a:solidFill>
              </a:rPr>
              <a:t>töövõime</a:t>
            </a:r>
            <a:r>
              <a:rPr lang="en-GB" dirty="0">
                <a:solidFill>
                  <a:schemeClr val="tx1"/>
                </a:solidFill>
              </a:rPr>
              <a:t> </a:t>
            </a:r>
            <a:r>
              <a:rPr lang="en-GB" dirty="0" err="1">
                <a:solidFill>
                  <a:schemeClr val="tx1"/>
                </a:solidFill>
              </a:rPr>
              <a:t>hindamist</a:t>
            </a:r>
            <a:r>
              <a:rPr lang="en-GB" dirty="0">
                <a:solidFill>
                  <a:schemeClr val="tx1"/>
                </a:solidFill>
              </a:rPr>
              <a:t>, </a:t>
            </a:r>
            <a:r>
              <a:rPr lang="en-GB" dirty="0" err="1">
                <a:solidFill>
                  <a:schemeClr val="tx1"/>
                </a:solidFill>
              </a:rPr>
              <a:t>kasutatakse</a:t>
            </a:r>
            <a:r>
              <a:rPr lang="en-GB" dirty="0">
                <a:solidFill>
                  <a:schemeClr val="tx1"/>
                </a:solidFill>
              </a:rPr>
              <a:t> </a:t>
            </a:r>
            <a:r>
              <a:rPr lang="en-GB" dirty="0" err="1">
                <a:solidFill>
                  <a:schemeClr val="tx1"/>
                </a:solidFill>
              </a:rPr>
              <a:t>puude</a:t>
            </a:r>
            <a:r>
              <a:rPr lang="en-GB" dirty="0">
                <a:solidFill>
                  <a:schemeClr val="tx1"/>
                </a:solidFill>
              </a:rPr>
              <a:t> </a:t>
            </a:r>
            <a:r>
              <a:rPr lang="en-GB" dirty="0" err="1">
                <a:solidFill>
                  <a:schemeClr val="tx1"/>
                </a:solidFill>
              </a:rPr>
              <a:t>raskusastme</a:t>
            </a:r>
            <a:r>
              <a:rPr lang="en-GB" dirty="0">
                <a:solidFill>
                  <a:schemeClr val="tx1"/>
                </a:solidFill>
              </a:rPr>
              <a:t> </a:t>
            </a:r>
            <a:r>
              <a:rPr lang="en-GB" dirty="0" err="1">
                <a:solidFill>
                  <a:schemeClr val="tx1"/>
                </a:solidFill>
              </a:rPr>
              <a:t>tuvastamiseks</a:t>
            </a:r>
            <a:r>
              <a:rPr lang="en-GB" dirty="0">
                <a:solidFill>
                  <a:schemeClr val="tx1"/>
                </a:solidFill>
              </a:rPr>
              <a:t> </a:t>
            </a:r>
            <a:r>
              <a:rPr lang="en-GB" dirty="0" err="1">
                <a:solidFill>
                  <a:schemeClr val="tx1"/>
                </a:solidFill>
              </a:rPr>
              <a:t>töövõime</a:t>
            </a:r>
            <a:r>
              <a:rPr lang="en-GB" dirty="0">
                <a:solidFill>
                  <a:schemeClr val="tx1"/>
                </a:solidFill>
              </a:rPr>
              <a:t> </a:t>
            </a:r>
            <a:r>
              <a:rPr lang="en-GB" dirty="0" err="1">
                <a:solidFill>
                  <a:schemeClr val="tx1"/>
                </a:solidFill>
              </a:rPr>
              <a:t>hindamise</a:t>
            </a:r>
            <a:r>
              <a:rPr lang="en-GB" dirty="0">
                <a:solidFill>
                  <a:schemeClr val="tx1"/>
                </a:solidFill>
              </a:rPr>
              <a:t> </a:t>
            </a:r>
            <a:r>
              <a:rPr lang="en-GB" dirty="0" err="1">
                <a:solidFill>
                  <a:schemeClr val="tx1"/>
                </a:solidFill>
              </a:rPr>
              <a:t>käigus</a:t>
            </a:r>
            <a:r>
              <a:rPr lang="en-GB" dirty="0">
                <a:solidFill>
                  <a:schemeClr val="tx1"/>
                </a:solidFill>
              </a:rPr>
              <a:t> </a:t>
            </a:r>
            <a:r>
              <a:rPr lang="en-GB" dirty="0" err="1">
                <a:solidFill>
                  <a:schemeClr val="tx1"/>
                </a:solidFill>
              </a:rPr>
              <a:t>koostatud</a:t>
            </a:r>
            <a:r>
              <a:rPr lang="en-GB" dirty="0">
                <a:solidFill>
                  <a:schemeClr val="tx1"/>
                </a:solidFill>
              </a:rPr>
              <a:t> </a:t>
            </a:r>
            <a:r>
              <a:rPr lang="en-GB" dirty="0" err="1">
                <a:solidFill>
                  <a:schemeClr val="tx1"/>
                </a:solidFill>
              </a:rPr>
              <a:t>eksperdiarvamust</a:t>
            </a:r>
            <a:r>
              <a:rPr lang="en-GB" dirty="0">
                <a:solidFill>
                  <a:schemeClr val="tx1"/>
                </a:solidFill>
              </a:rPr>
              <a:t>  </a:t>
            </a:r>
            <a:r>
              <a:rPr lang="en-GB" dirty="0" err="1">
                <a:solidFill>
                  <a:schemeClr val="tx1"/>
                </a:solidFill>
              </a:rPr>
              <a:t>ja</a:t>
            </a:r>
            <a:r>
              <a:rPr lang="en-GB" dirty="0">
                <a:solidFill>
                  <a:schemeClr val="tx1"/>
                </a:solidFill>
              </a:rPr>
              <a:t> </a:t>
            </a:r>
            <a:r>
              <a:rPr lang="en-GB" dirty="0" err="1">
                <a:solidFill>
                  <a:schemeClr val="tx1"/>
                </a:solidFill>
              </a:rPr>
              <a:t>töötukassa</a:t>
            </a:r>
            <a:r>
              <a:rPr lang="en-GB" dirty="0">
                <a:solidFill>
                  <a:schemeClr val="tx1"/>
                </a:solidFill>
              </a:rPr>
              <a:t> </a:t>
            </a:r>
            <a:r>
              <a:rPr lang="en-GB" dirty="0" err="1">
                <a:solidFill>
                  <a:schemeClr val="tx1"/>
                </a:solidFill>
              </a:rPr>
              <a:t>antud</a:t>
            </a:r>
            <a:r>
              <a:rPr lang="en-GB" dirty="0">
                <a:solidFill>
                  <a:schemeClr val="tx1"/>
                </a:solidFill>
              </a:rPr>
              <a:t> </a:t>
            </a:r>
            <a:r>
              <a:rPr lang="en-GB" dirty="0" err="1">
                <a:solidFill>
                  <a:schemeClr val="tx1"/>
                </a:solidFill>
              </a:rPr>
              <a:t>töövõime</a:t>
            </a:r>
            <a:r>
              <a:rPr lang="en-GB" dirty="0">
                <a:solidFill>
                  <a:schemeClr val="tx1"/>
                </a:solidFill>
              </a:rPr>
              <a:t> </a:t>
            </a:r>
            <a:r>
              <a:rPr lang="en-GB" dirty="0" err="1">
                <a:solidFill>
                  <a:schemeClr val="tx1"/>
                </a:solidFill>
              </a:rPr>
              <a:t>hindamise</a:t>
            </a:r>
            <a:r>
              <a:rPr lang="en-GB" dirty="0">
                <a:solidFill>
                  <a:schemeClr val="tx1"/>
                </a:solidFill>
              </a:rPr>
              <a:t> </a:t>
            </a:r>
            <a:r>
              <a:rPr lang="en-GB" dirty="0" err="1">
                <a:solidFill>
                  <a:schemeClr val="tx1"/>
                </a:solidFill>
              </a:rPr>
              <a:t>otsust</a:t>
            </a:r>
            <a:r>
              <a:rPr lang="en-GB" dirty="0">
                <a:solidFill>
                  <a:schemeClr val="tx1"/>
                </a:solidFill>
              </a:rPr>
              <a:t>.</a:t>
            </a:r>
          </a:p>
          <a:p>
            <a:pPr marL="0" indent="0" algn="just">
              <a:lnSpc>
                <a:spcPct val="100000"/>
              </a:lnSpc>
              <a:buNone/>
            </a:pPr>
            <a:r>
              <a:rPr lang="en-GB" dirty="0" err="1">
                <a:solidFill>
                  <a:schemeClr val="tx1"/>
                </a:solidFill>
              </a:rPr>
              <a:t>Puude</a:t>
            </a:r>
            <a:r>
              <a:rPr lang="en-GB" dirty="0">
                <a:solidFill>
                  <a:schemeClr val="tx1"/>
                </a:solidFill>
              </a:rPr>
              <a:t> </a:t>
            </a:r>
            <a:r>
              <a:rPr lang="en-GB" dirty="0" err="1">
                <a:solidFill>
                  <a:schemeClr val="tx1"/>
                </a:solidFill>
              </a:rPr>
              <a:t>raskusaste</a:t>
            </a:r>
            <a:r>
              <a:rPr lang="en-GB" dirty="0">
                <a:solidFill>
                  <a:schemeClr val="tx1"/>
                </a:solidFill>
              </a:rPr>
              <a:t> </a:t>
            </a:r>
            <a:r>
              <a:rPr lang="en-GB" dirty="0" err="1">
                <a:solidFill>
                  <a:schemeClr val="tx1"/>
                </a:solidFill>
              </a:rPr>
              <a:t>tuvastatakse</a:t>
            </a:r>
            <a:r>
              <a:rPr lang="en-GB" dirty="0">
                <a:solidFill>
                  <a:schemeClr val="tx1"/>
                </a:solidFill>
              </a:rPr>
              <a:t> </a:t>
            </a:r>
            <a:r>
              <a:rPr lang="en-GB" dirty="0" err="1">
                <a:solidFill>
                  <a:schemeClr val="tx1"/>
                </a:solidFill>
              </a:rPr>
              <a:t>tööealisele</a:t>
            </a:r>
            <a:r>
              <a:rPr lang="en-GB" dirty="0">
                <a:solidFill>
                  <a:schemeClr val="tx1"/>
                </a:solidFill>
              </a:rPr>
              <a:t> </a:t>
            </a:r>
            <a:r>
              <a:rPr lang="en-GB" dirty="0" err="1">
                <a:solidFill>
                  <a:schemeClr val="tx1"/>
                </a:solidFill>
              </a:rPr>
              <a:t>puudega</a:t>
            </a:r>
            <a:r>
              <a:rPr lang="en-GB" dirty="0">
                <a:solidFill>
                  <a:schemeClr val="tx1"/>
                </a:solidFill>
              </a:rPr>
              <a:t> </a:t>
            </a:r>
            <a:r>
              <a:rPr lang="en-GB" dirty="0" err="1">
                <a:solidFill>
                  <a:schemeClr val="tx1"/>
                </a:solidFill>
              </a:rPr>
              <a:t>inimesele</a:t>
            </a:r>
            <a:r>
              <a:rPr lang="en-GB" dirty="0">
                <a:solidFill>
                  <a:schemeClr val="tx1"/>
                </a:solidFill>
              </a:rPr>
              <a:t> </a:t>
            </a:r>
            <a:r>
              <a:rPr lang="en-GB" dirty="0" err="1">
                <a:solidFill>
                  <a:schemeClr val="tx1"/>
                </a:solidFill>
              </a:rPr>
              <a:t>kestusega</a:t>
            </a:r>
            <a:r>
              <a:rPr lang="en-GB" dirty="0">
                <a:solidFill>
                  <a:schemeClr val="tx1"/>
                </a:solidFill>
              </a:rPr>
              <a:t> </a:t>
            </a:r>
            <a:r>
              <a:rPr lang="en-GB" dirty="0" err="1">
                <a:solidFill>
                  <a:schemeClr val="tx1"/>
                </a:solidFill>
              </a:rPr>
              <a:t>kuni</a:t>
            </a:r>
            <a:r>
              <a:rPr lang="en-GB" dirty="0">
                <a:solidFill>
                  <a:schemeClr val="tx1"/>
                </a:solidFill>
              </a:rPr>
              <a:t> </a:t>
            </a:r>
            <a:r>
              <a:rPr lang="en-GB" dirty="0" err="1">
                <a:solidFill>
                  <a:schemeClr val="tx1"/>
                </a:solidFill>
              </a:rPr>
              <a:t>viis</a:t>
            </a:r>
            <a:r>
              <a:rPr lang="en-GB" dirty="0">
                <a:solidFill>
                  <a:schemeClr val="tx1"/>
                </a:solidFill>
              </a:rPr>
              <a:t> </a:t>
            </a:r>
            <a:r>
              <a:rPr lang="en-GB" dirty="0" err="1">
                <a:solidFill>
                  <a:schemeClr val="tx1"/>
                </a:solidFill>
              </a:rPr>
              <a:t>aastat</a:t>
            </a:r>
            <a:r>
              <a:rPr lang="en-GB" dirty="0">
                <a:solidFill>
                  <a:schemeClr val="tx1"/>
                </a:solidFill>
              </a:rPr>
              <a:t>, </a:t>
            </a:r>
            <a:r>
              <a:rPr lang="en-GB" dirty="0" err="1">
                <a:solidFill>
                  <a:schemeClr val="tx1"/>
                </a:solidFill>
              </a:rPr>
              <a:t>kuid</a:t>
            </a:r>
            <a:r>
              <a:rPr lang="en-GB" dirty="0">
                <a:solidFill>
                  <a:schemeClr val="tx1"/>
                </a:solidFill>
              </a:rPr>
              <a:t> </a:t>
            </a:r>
            <a:r>
              <a:rPr lang="en-GB" dirty="0" err="1">
                <a:solidFill>
                  <a:schemeClr val="tx1"/>
                </a:solidFill>
              </a:rPr>
              <a:t>mitte</a:t>
            </a:r>
            <a:r>
              <a:rPr lang="en-GB" dirty="0">
                <a:solidFill>
                  <a:schemeClr val="tx1"/>
                </a:solidFill>
              </a:rPr>
              <a:t> </a:t>
            </a:r>
            <a:r>
              <a:rPr lang="en-GB" dirty="0" err="1">
                <a:solidFill>
                  <a:schemeClr val="tx1"/>
                </a:solidFill>
              </a:rPr>
              <a:t>kauemaks</a:t>
            </a:r>
            <a:r>
              <a:rPr lang="en-GB" dirty="0">
                <a:solidFill>
                  <a:schemeClr val="tx1"/>
                </a:solidFill>
              </a:rPr>
              <a:t> </a:t>
            </a:r>
            <a:r>
              <a:rPr lang="en-GB" dirty="0" err="1">
                <a:solidFill>
                  <a:schemeClr val="tx1"/>
                </a:solidFill>
              </a:rPr>
              <a:t>kui</a:t>
            </a:r>
            <a:r>
              <a:rPr lang="en-GB" dirty="0">
                <a:solidFill>
                  <a:schemeClr val="tx1"/>
                </a:solidFill>
              </a:rPr>
              <a:t> </a:t>
            </a:r>
            <a:r>
              <a:rPr lang="en-GB" dirty="0" err="1">
                <a:solidFill>
                  <a:schemeClr val="tx1"/>
                </a:solidFill>
              </a:rPr>
              <a:t>vanaduspensionieani</a:t>
            </a:r>
            <a:r>
              <a:rPr lang="en-GB" dirty="0">
                <a:solidFill>
                  <a:schemeClr val="tx1"/>
                </a:solidFill>
              </a:rPr>
              <a:t>.</a:t>
            </a:r>
          </a:p>
          <a:p>
            <a:pPr marL="0" indent="0" algn="just">
              <a:lnSpc>
                <a:spcPct val="100000"/>
              </a:lnSpc>
              <a:buNone/>
            </a:pPr>
            <a:r>
              <a:rPr lang="en-GB" dirty="0" err="1">
                <a:solidFill>
                  <a:schemeClr val="tx1"/>
                </a:solidFill>
              </a:rPr>
              <a:t>Erijuhtum</a:t>
            </a:r>
            <a:r>
              <a:rPr lang="en-GB" dirty="0">
                <a:solidFill>
                  <a:schemeClr val="tx1"/>
                </a:solidFill>
              </a:rPr>
              <a:t>- </a:t>
            </a:r>
            <a:r>
              <a:rPr lang="en-GB" dirty="0" err="1">
                <a:solidFill>
                  <a:schemeClr val="tx1"/>
                </a:solidFill>
              </a:rPr>
              <a:t>juhtum</a:t>
            </a:r>
            <a:r>
              <a:rPr lang="en-GB" dirty="0">
                <a:solidFill>
                  <a:schemeClr val="tx1"/>
                </a:solidFill>
              </a:rPr>
              <a:t>, mille </a:t>
            </a:r>
            <a:r>
              <a:rPr lang="en-GB" dirty="0" err="1">
                <a:solidFill>
                  <a:schemeClr val="tx1"/>
                </a:solidFill>
              </a:rPr>
              <a:t>korral</a:t>
            </a:r>
            <a:r>
              <a:rPr lang="en-GB" dirty="0">
                <a:solidFill>
                  <a:schemeClr val="tx1"/>
                </a:solidFill>
              </a:rPr>
              <a:t> </a:t>
            </a:r>
            <a:r>
              <a:rPr lang="en-GB" dirty="0" err="1">
                <a:solidFill>
                  <a:schemeClr val="tx1"/>
                </a:solidFill>
              </a:rPr>
              <a:t>valdkondade</a:t>
            </a:r>
            <a:r>
              <a:rPr lang="en-GB" dirty="0">
                <a:solidFill>
                  <a:schemeClr val="tx1"/>
                </a:solidFill>
              </a:rPr>
              <a:t> </a:t>
            </a:r>
            <a:r>
              <a:rPr lang="en-GB" dirty="0" err="1">
                <a:solidFill>
                  <a:schemeClr val="tx1"/>
                </a:solidFill>
              </a:rPr>
              <a:t>kaupa</a:t>
            </a:r>
            <a:r>
              <a:rPr lang="en-GB" dirty="0">
                <a:solidFill>
                  <a:schemeClr val="tx1"/>
                </a:solidFill>
              </a:rPr>
              <a:t> </a:t>
            </a:r>
            <a:r>
              <a:rPr lang="en-GB" dirty="0" err="1">
                <a:solidFill>
                  <a:schemeClr val="tx1"/>
                </a:solidFill>
              </a:rPr>
              <a:t>tegutsemisvõimet</a:t>
            </a:r>
            <a:r>
              <a:rPr lang="en-GB" dirty="0">
                <a:solidFill>
                  <a:schemeClr val="tx1"/>
                </a:solidFill>
              </a:rPr>
              <a:t> </a:t>
            </a:r>
            <a:r>
              <a:rPr lang="en-GB" dirty="0" err="1">
                <a:solidFill>
                  <a:schemeClr val="tx1"/>
                </a:solidFill>
              </a:rPr>
              <a:t>hinnates</a:t>
            </a:r>
            <a:r>
              <a:rPr lang="en-GB" dirty="0">
                <a:solidFill>
                  <a:schemeClr val="tx1"/>
                </a:solidFill>
              </a:rPr>
              <a:t> on </a:t>
            </a:r>
            <a:r>
              <a:rPr lang="en-GB" dirty="0" err="1">
                <a:solidFill>
                  <a:schemeClr val="tx1"/>
                </a:solidFill>
              </a:rPr>
              <a:t>tööealisel</a:t>
            </a:r>
            <a:r>
              <a:rPr lang="en-GB" dirty="0">
                <a:solidFill>
                  <a:schemeClr val="tx1"/>
                </a:solidFill>
              </a:rPr>
              <a:t> </a:t>
            </a:r>
            <a:r>
              <a:rPr lang="en-GB" dirty="0" err="1">
                <a:solidFill>
                  <a:schemeClr val="tx1"/>
                </a:solidFill>
              </a:rPr>
              <a:t>inimesel</a:t>
            </a:r>
            <a:r>
              <a:rPr lang="en-GB" dirty="0">
                <a:solidFill>
                  <a:schemeClr val="tx1"/>
                </a:solidFill>
              </a:rPr>
              <a:t> </a:t>
            </a:r>
            <a:r>
              <a:rPr lang="en-GB" dirty="0" err="1">
                <a:solidFill>
                  <a:schemeClr val="tx1"/>
                </a:solidFill>
              </a:rPr>
              <a:t>piirangud</a:t>
            </a:r>
            <a:r>
              <a:rPr lang="en-GB" dirty="0">
                <a:solidFill>
                  <a:schemeClr val="tx1"/>
                </a:solidFill>
              </a:rPr>
              <a:t> </a:t>
            </a:r>
            <a:r>
              <a:rPr lang="en-GB" dirty="0" err="1">
                <a:solidFill>
                  <a:schemeClr val="tx1"/>
                </a:solidFill>
              </a:rPr>
              <a:t>vähe</a:t>
            </a:r>
            <a:r>
              <a:rPr lang="en-GB" dirty="0">
                <a:solidFill>
                  <a:schemeClr val="tx1"/>
                </a:solidFill>
              </a:rPr>
              <a:t> </a:t>
            </a:r>
            <a:r>
              <a:rPr lang="en-GB" dirty="0" err="1">
                <a:solidFill>
                  <a:schemeClr val="tx1"/>
                </a:solidFill>
              </a:rPr>
              <a:t>väljendunud</a:t>
            </a:r>
            <a:r>
              <a:rPr lang="en-GB" dirty="0">
                <a:solidFill>
                  <a:schemeClr val="tx1"/>
                </a:solidFill>
              </a:rPr>
              <a:t> </a:t>
            </a:r>
            <a:r>
              <a:rPr lang="en-GB" dirty="0" err="1">
                <a:solidFill>
                  <a:schemeClr val="tx1"/>
                </a:solidFill>
              </a:rPr>
              <a:t>või</a:t>
            </a:r>
            <a:r>
              <a:rPr lang="en-GB" dirty="0">
                <a:solidFill>
                  <a:schemeClr val="tx1"/>
                </a:solidFill>
              </a:rPr>
              <a:t> </a:t>
            </a:r>
            <a:r>
              <a:rPr lang="en-GB" dirty="0" err="1">
                <a:solidFill>
                  <a:schemeClr val="tx1"/>
                </a:solidFill>
              </a:rPr>
              <a:t>ei</a:t>
            </a:r>
            <a:r>
              <a:rPr lang="en-GB" dirty="0">
                <a:solidFill>
                  <a:schemeClr val="tx1"/>
                </a:solidFill>
              </a:rPr>
              <a:t> </a:t>
            </a:r>
            <a:r>
              <a:rPr lang="en-GB" dirty="0" err="1">
                <a:solidFill>
                  <a:schemeClr val="tx1"/>
                </a:solidFill>
              </a:rPr>
              <a:t>vasta</a:t>
            </a:r>
            <a:r>
              <a:rPr lang="en-GB" dirty="0">
                <a:solidFill>
                  <a:schemeClr val="tx1"/>
                </a:solidFill>
              </a:rPr>
              <a:t> </a:t>
            </a:r>
            <a:r>
              <a:rPr lang="en-GB" dirty="0" err="1">
                <a:solidFill>
                  <a:schemeClr val="tx1"/>
                </a:solidFill>
              </a:rPr>
              <a:t>puude</a:t>
            </a:r>
            <a:r>
              <a:rPr lang="en-GB" dirty="0">
                <a:solidFill>
                  <a:schemeClr val="tx1"/>
                </a:solidFill>
              </a:rPr>
              <a:t> </a:t>
            </a:r>
            <a:r>
              <a:rPr lang="en-GB" dirty="0" err="1">
                <a:solidFill>
                  <a:schemeClr val="tx1"/>
                </a:solidFill>
              </a:rPr>
              <a:t>raskusastme</a:t>
            </a:r>
            <a:r>
              <a:rPr lang="en-GB" dirty="0">
                <a:solidFill>
                  <a:schemeClr val="tx1"/>
                </a:solidFill>
              </a:rPr>
              <a:t> </a:t>
            </a:r>
            <a:r>
              <a:rPr lang="en-GB" dirty="0" err="1">
                <a:solidFill>
                  <a:schemeClr val="tx1"/>
                </a:solidFill>
              </a:rPr>
              <a:t>tuvastamise</a:t>
            </a:r>
            <a:r>
              <a:rPr lang="en-GB" dirty="0">
                <a:solidFill>
                  <a:schemeClr val="tx1"/>
                </a:solidFill>
              </a:rPr>
              <a:t> </a:t>
            </a:r>
            <a:r>
              <a:rPr lang="en-GB" dirty="0" err="1">
                <a:solidFill>
                  <a:schemeClr val="tx1"/>
                </a:solidFill>
              </a:rPr>
              <a:t>kriteeriumitele</a:t>
            </a:r>
            <a:r>
              <a:rPr lang="en-GB" dirty="0">
                <a:solidFill>
                  <a:schemeClr val="tx1"/>
                </a:solidFill>
              </a:rPr>
              <a:t>, </a:t>
            </a:r>
            <a:r>
              <a:rPr lang="en-GB" dirty="0" err="1">
                <a:solidFill>
                  <a:schemeClr val="tx1"/>
                </a:solidFill>
              </a:rPr>
              <a:t>kuid</a:t>
            </a:r>
            <a:r>
              <a:rPr lang="en-GB" dirty="0">
                <a:solidFill>
                  <a:schemeClr val="tx1"/>
                </a:solidFill>
              </a:rPr>
              <a:t> </a:t>
            </a:r>
            <a:r>
              <a:rPr lang="en-GB" dirty="0" err="1">
                <a:solidFill>
                  <a:schemeClr val="tx1"/>
                </a:solidFill>
              </a:rPr>
              <a:t>isiku</a:t>
            </a:r>
            <a:r>
              <a:rPr lang="en-GB" dirty="0">
                <a:solidFill>
                  <a:schemeClr val="tx1"/>
                </a:solidFill>
              </a:rPr>
              <a:t> </a:t>
            </a:r>
            <a:r>
              <a:rPr lang="en-GB" dirty="0" err="1">
                <a:solidFill>
                  <a:schemeClr val="tx1"/>
                </a:solidFill>
              </a:rPr>
              <a:t>igapäevane</a:t>
            </a:r>
            <a:r>
              <a:rPr lang="en-GB" dirty="0">
                <a:solidFill>
                  <a:schemeClr val="tx1"/>
                </a:solidFill>
              </a:rPr>
              <a:t> </a:t>
            </a:r>
            <a:r>
              <a:rPr lang="en-GB" dirty="0" err="1">
                <a:solidFill>
                  <a:schemeClr val="tx1"/>
                </a:solidFill>
              </a:rPr>
              <a:t>tegutsemine</a:t>
            </a:r>
            <a:r>
              <a:rPr lang="en-GB" dirty="0">
                <a:solidFill>
                  <a:schemeClr val="tx1"/>
                </a:solidFill>
              </a:rPr>
              <a:t> </a:t>
            </a:r>
            <a:r>
              <a:rPr lang="en-GB" dirty="0" err="1">
                <a:solidFill>
                  <a:schemeClr val="tx1"/>
                </a:solidFill>
              </a:rPr>
              <a:t>või</a:t>
            </a:r>
            <a:r>
              <a:rPr lang="en-GB" dirty="0">
                <a:solidFill>
                  <a:schemeClr val="tx1"/>
                </a:solidFill>
              </a:rPr>
              <a:t> </a:t>
            </a:r>
            <a:r>
              <a:rPr lang="en-GB" dirty="0" err="1">
                <a:solidFill>
                  <a:schemeClr val="tx1"/>
                </a:solidFill>
              </a:rPr>
              <a:t>ühiskonnaelus</a:t>
            </a:r>
            <a:r>
              <a:rPr lang="en-GB" dirty="0">
                <a:solidFill>
                  <a:schemeClr val="tx1"/>
                </a:solidFill>
              </a:rPr>
              <a:t> </a:t>
            </a:r>
            <a:r>
              <a:rPr lang="en-GB" dirty="0" err="1">
                <a:solidFill>
                  <a:schemeClr val="tx1"/>
                </a:solidFill>
              </a:rPr>
              <a:t>osalemine</a:t>
            </a:r>
            <a:r>
              <a:rPr lang="en-GB" dirty="0">
                <a:solidFill>
                  <a:schemeClr val="tx1"/>
                </a:solidFill>
              </a:rPr>
              <a:t> on </a:t>
            </a:r>
            <a:r>
              <a:rPr lang="en-GB" dirty="0" err="1">
                <a:solidFill>
                  <a:schemeClr val="tx1"/>
                </a:solidFill>
              </a:rPr>
              <a:t>terviseseisundi</a:t>
            </a:r>
            <a:r>
              <a:rPr lang="en-GB" dirty="0">
                <a:solidFill>
                  <a:schemeClr val="tx1"/>
                </a:solidFill>
              </a:rPr>
              <a:t> </a:t>
            </a:r>
            <a:r>
              <a:rPr lang="en-GB" dirty="0" err="1">
                <a:solidFill>
                  <a:schemeClr val="tx1"/>
                </a:solidFill>
              </a:rPr>
              <a:t>tõttu</a:t>
            </a:r>
            <a:r>
              <a:rPr lang="en-GB" dirty="0">
                <a:solidFill>
                  <a:schemeClr val="tx1"/>
                </a:solidFill>
              </a:rPr>
              <a:t> </a:t>
            </a:r>
            <a:r>
              <a:rPr lang="en-GB" dirty="0" err="1">
                <a:solidFill>
                  <a:schemeClr val="tx1"/>
                </a:solidFill>
              </a:rPr>
              <a:t>takistatud</a:t>
            </a:r>
            <a:r>
              <a:rPr lang="en-GB" dirty="0">
                <a:solidFill>
                  <a:schemeClr val="tx1"/>
                </a:solidFill>
              </a:rPr>
              <a:t>.</a:t>
            </a:r>
          </a:p>
          <a:p>
            <a:endParaRPr lang="en-GB" dirty="0"/>
          </a:p>
        </p:txBody>
      </p:sp>
      <p:sp>
        <p:nvSpPr>
          <p:cNvPr id="4" name="Kuupäeva kohatäide 3"/>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10056266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GB" dirty="0"/>
              <a:t>PUUDE RASKUSASTME TUVASTAMINE</a:t>
            </a:r>
          </a:p>
        </p:txBody>
      </p:sp>
      <p:sp>
        <p:nvSpPr>
          <p:cNvPr id="3" name="Sisu kohatäide 2"/>
          <p:cNvSpPr>
            <a:spLocks noGrp="1"/>
          </p:cNvSpPr>
          <p:nvPr>
            <p:ph idx="1"/>
          </p:nvPr>
        </p:nvSpPr>
        <p:spPr/>
        <p:txBody>
          <a:bodyPr>
            <a:normAutofit/>
          </a:bodyPr>
          <a:lstStyle/>
          <a:p>
            <a:r>
              <a:rPr lang="en-GB" dirty="0"/>
              <a:t>16-aastasel </a:t>
            </a:r>
            <a:r>
              <a:rPr lang="en-GB" dirty="0" err="1"/>
              <a:t>kuni</a:t>
            </a:r>
            <a:r>
              <a:rPr lang="en-GB" dirty="0"/>
              <a:t> </a:t>
            </a:r>
            <a:r>
              <a:rPr lang="en-GB" dirty="0" err="1"/>
              <a:t>vanaduspensioniealisel</a:t>
            </a:r>
            <a:r>
              <a:rPr lang="en-GB" dirty="0"/>
              <a:t> </a:t>
            </a:r>
            <a:r>
              <a:rPr lang="en-GB" dirty="0" err="1"/>
              <a:t>inimesel</a:t>
            </a:r>
            <a:r>
              <a:rPr lang="en-GB" dirty="0"/>
              <a:t> </a:t>
            </a:r>
            <a:r>
              <a:rPr lang="en-GB" dirty="0" err="1"/>
              <a:t>tuvastatakse</a:t>
            </a:r>
            <a:r>
              <a:rPr lang="en-GB" dirty="0"/>
              <a:t> </a:t>
            </a:r>
            <a:r>
              <a:rPr lang="en-GB" dirty="0" err="1"/>
              <a:t>lähtuvalt</a:t>
            </a:r>
            <a:r>
              <a:rPr lang="en-GB" dirty="0"/>
              <a:t> </a:t>
            </a:r>
            <a:r>
              <a:rPr lang="en-GB" b="1" dirty="0" err="1"/>
              <a:t>igapäevastest</a:t>
            </a:r>
            <a:r>
              <a:rPr lang="en-GB" b="1" dirty="0"/>
              <a:t> </a:t>
            </a:r>
            <a:r>
              <a:rPr lang="en-GB" b="1" dirty="0" err="1"/>
              <a:t>tegutsemis</a:t>
            </a:r>
            <a:r>
              <a:rPr lang="et-EE" b="1" dirty="0"/>
              <a:t>e</a:t>
            </a:r>
            <a:r>
              <a:rPr lang="en-GB" b="1" dirty="0"/>
              <a:t>- </a:t>
            </a:r>
            <a:r>
              <a:rPr lang="en-GB" b="1" dirty="0" err="1"/>
              <a:t>ja</a:t>
            </a:r>
            <a:r>
              <a:rPr lang="en-GB" b="1" dirty="0"/>
              <a:t> </a:t>
            </a:r>
            <a:r>
              <a:rPr lang="en-GB" b="1" dirty="0" err="1"/>
              <a:t>ühiskonnaelus</a:t>
            </a:r>
            <a:r>
              <a:rPr lang="en-GB" b="1" dirty="0"/>
              <a:t> </a:t>
            </a:r>
            <a:r>
              <a:rPr lang="en-GB" b="1" dirty="0" err="1"/>
              <a:t>osalemise</a:t>
            </a:r>
            <a:r>
              <a:rPr lang="en-GB" b="1" dirty="0"/>
              <a:t> </a:t>
            </a:r>
            <a:r>
              <a:rPr lang="en-GB" b="1" dirty="0" err="1"/>
              <a:t>piirangutest</a:t>
            </a:r>
            <a:r>
              <a:rPr lang="en-GB" b="1" dirty="0"/>
              <a:t> </a:t>
            </a:r>
            <a:r>
              <a:rPr lang="en-GB" dirty="0" err="1"/>
              <a:t>sügava</a:t>
            </a:r>
            <a:r>
              <a:rPr lang="en-GB" dirty="0"/>
              <a:t>, </a:t>
            </a:r>
            <a:r>
              <a:rPr lang="en-GB" dirty="0" err="1"/>
              <a:t>raske</a:t>
            </a:r>
            <a:r>
              <a:rPr lang="en-GB" dirty="0"/>
              <a:t> </a:t>
            </a:r>
            <a:r>
              <a:rPr lang="en-GB" dirty="0" err="1"/>
              <a:t>või</a:t>
            </a:r>
            <a:r>
              <a:rPr lang="en-GB" dirty="0"/>
              <a:t> </a:t>
            </a:r>
            <a:r>
              <a:rPr lang="en-GB" dirty="0" err="1"/>
              <a:t>keskmise</a:t>
            </a:r>
            <a:r>
              <a:rPr lang="en-GB" dirty="0"/>
              <a:t> </a:t>
            </a:r>
            <a:r>
              <a:rPr lang="en-GB" dirty="0" err="1"/>
              <a:t>raskusastmega</a:t>
            </a:r>
            <a:r>
              <a:rPr lang="en-GB" dirty="0"/>
              <a:t> </a:t>
            </a:r>
            <a:r>
              <a:rPr lang="en-GB" dirty="0" err="1"/>
              <a:t>puue</a:t>
            </a:r>
            <a:r>
              <a:rPr lang="en-GB" dirty="0"/>
              <a:t>.</a:t>
            </a:r>
            <a:br>
              <a:rPr lang="en-GB" dirty="0"/>
            </a:br>
            <a:r>
              <a:rPr lang="en-GB" dirty="0"/>
              <a:t> 1) </a:t>
            </a:r>
            <a:r>
              <a:rPr lang="en-GB" dirty="0" err="1"/>
              <a:t>sügav</a:t>
            </a:r>
            <a:r>
              <a:rPr lang="en-GB" dirty="0"/>
              <a:t> </a:t>
            </a:r>
            <a:r>
              <a:rPr lang="en-GB" dirty="0" err="1"/>
              <a:t>puue</a:t>
            </a:r>
            <a:r>
              <a:rPr lang="en-GB" dirty="0"/>
              <a:t> on </a:t>
            </a:r>
            <a:r>
              <a:rPr lang="en-GB" dirty="0" err="1"/>
              <a:t>inimesel</a:t>
            </a:r>
            <a:r>
              <a:rPr lang="en-GB" dirty="0"/>
              <a:t>, </a:t>
            </a:r>
            <a:r>
              <a:rPr lang="en-GB" dirty="0" err="1"/>
              <a:t>kellel</a:t>
            </a:r>
            <a:r>
              <a:rPr lang="en-GB" dirty="0"/>
              <a:t> </a:t>
            </a:r>
            <a:r>
              <a:rPr lang="en-GB" dirty="0" err="1"/>
              <a:t>igapäevane</a:t>
            </a:r>
            <a:r>
              <a:rPr lang="en-GB" dirty="0"/>
              <a:t> </a:t>
            </a:r>
            <a:r>
              <a:rPr lang="en-GB" dirty="0" err="1"/>
              <a:t>tegutsemine</a:t>
            </a:r>
            <a:r>
              <a:rPr lang="en-GB" dirty="0"/>
              <a:t> </a:t>
            </a:r>
            <a:r>
              <a:rPr lang="en-GB" dirty="0" err="1"/>
              <a:t>või</a:t>
            </a:r>
            <a:r>
              <a:rPr lang="en-GB" dirty="0"/>
              <a:t> </a:t>
            </a:r>
            <a:r>
              <a:rPr lang="en-GB" dirty="0" err="1"/>
              <a:t>ühiskonnaelus</a:t>
            </a:r>
            <a:r>
              <a:rPr lang="en-GB" dirty="0"/>
              <a:t> </a:t>
            </a:r>
            <a:r>
              <a:rPr lang="en-GB" dirty="0" err="1"/>
              <a:t>osalemine</a:t>
            </a:r>
            <a:r>
              <a:rPr lang="en-GB" dirty="0"/>
              <a:t> on </a:t>
            </a:r>
            <a:r>
              <a:rPr lang="en-GB" u="sng" dirty="0" err="1"/>
              <a:t>täielikult</a:t>
            </a:r>
            <a:r>
              <a:rPr lang="en-GB" u="sng" dirty="0"/>
              <a:t> </a:t>
            </a:r>
            <a:r>
              <a:rPr lang="en-GB" u="sng" dirty="0" err="1"/>
              <a:t>takistatud</a:t>
            </a:r>
            <a:br>
              <a:rPr lang="en-GB" dirty="0"/>
            </a:br>
            <a:r>
              <a:rPr lang="en-GB" dirty="0"/>
              <a:t> 2) </a:t>
            </a:r>
            <a:r>
              <a:rPr lang="en-GB" dirty="0" err="1"/>
              <a:t>raske</a:t>
            </a:r>
            <a:r>
              <a:rPr lang="en-GB" dirty="0"/>
              <a:t> </a:t>
            </a:r>
            <a:r>
              <a:rPr lang="en-GB" dirty="0" err="1"/>
              <a:t>puue</a:t>
            </a:r>
            <a:r>
              <a:rPr lang="en-GB" dirty="0"/>
              <a:t> on </a:t>
            </a:r>
            <a:r>
              <a:rPr lang="en-GB" dirty="0" err="1"/>
              <a:t>inimesel</a:t>
            </a:r>
            <a:r>
              <a:rPr lang="en-GB" dirty="0"/>
              <a:t>, </a:t>
            </a:r>
            <a:r>
              <a:rPr lang="en-GB" dirty="0" err="1"/>
              <a:t>kellel</a:t>
            </a:r>
            <a:r>
              <a:rPr lang="en-GB" dirty="0"/>
              <a:t> </a:t>
            </a:r>
            <a:r>
              <a:rPr lang="en-GB" dirty="0" err="1"/>
              <a:t>igapäevane</a:t>
            </a:r>
            <a:r>
              <a:rPr lang="en-GB" dirty="0"/>
              <a:t> </a:t>
            </a:r>
            <a:r>
              <a:rPr lang="en-GB" dirty="0" err="1"/>
              <a:t>tegutsemine</a:t>
            </a:r>
            <a:r>
              <a:rPr lang="en-GB" dirty="0"/>
              <a:t> </a:t>
            </a:r>
            <a:r>
              <a:rPr lang="en-GB" dirty="0" err="1"/>
              <a:t>või</a:t>
            </a:r>
            <a:r>
              <a:rPr lang="en-GB" dirty="0"/>
              <a:t> </a:t>
            </a:r>
            <a:r>
              <a:rPr lang="en-GB" dirty="0" err="1"/>
              <a:t>ühiskonnaelus</a:t>
            </a:r>
            <a:r>
              <a:rPr lang="en-GB" dirty="0"/>
              <a:t> </a:t>
            </a:r>
            <a:r>
              <a:rPr lang="en-GB" dirty="0" err="1"/>
              <a:t>osalemine</a:t>
            </a:r>
            <a:r>
              <a:rPr lang="en-GB" dirty="0"/>
              <a:t> on </a:t>
            </a:r>
            <a:r>
              <a:rPr lang="en-GB" u="sng" dirty="0" err="1"/>
              <a:t>piiratud</a:t>
            </a:r>
            <a:br>
              <a:rPr lang="en-GB" dirty="0"/>
            </a:br>
            <a:r>
              <a:rPr lang="en-GB" dirty="0"/>
              <a:t> 3) </a:t>
            </a:r>
            <a:r>
              <a:rPr lang="en-GB" dirty="0" err="1"/>
              <a:t>keskmine</a:t>
            </a:r>
            <a:r>
              <a:rPr lang="en-GB" dirty="0"/>
              <a:t> </a:t>
            </a:r>
            <a:r>
              <a:rPr lang="en-GB" dirty="0" err="1"/>
              <a:t>puue</a:t>
            </a:r>
            <a:r>
              <a:rPr lang="en-GB" dirty="0"/>
              <a:t> on </a:t>
            </a:r>
            <a:r>
              <a:rPr lang="en-GB" dirty="0" err="1"/>
              <a:t>inimesel</a:t>
            </a:r>
            <a:r>
              <a:rPr lang="en-GB" dirty="0"/>
              <a:t>, </a:t>
            </a:r>
            <a:r>
              <a:rPr lang="en-GB" dirty="0" err="1"/>
              <a:t>kellel</a:t>
            </a:r>
            <a:r>
              <a:rPr lang="en-GB" dirty="0"/>
              <a:t> </a:t>
            </a:r>
            <a:r>
              <a:rPr lang="en-GB" dirty="0" err="1"/>
              <a:t>igapäevases</a:t>
            </a:r>
            <a:r>
              <a:rPr lang="en-GB" dirty="0"/>
              <a:t> </a:t>
            </a:r>
            <a:r>
              <a:rPr lang="en-GB" dirty="0" err="1"/>
              <a:t>tegutsemises</a:t>
            </a:r>
            <a:r>
              <a:rPr lang="en-GB" dirty="0"/>
              <a:t> </a:t>
            </a:r>
            <a:r>
              <a:rPr lang="en-GB" dirty="0" err="1"/>
              <a:t>või</a:t>
            </a:r>
            <a:r>
              <a:rPr lang="en-GB" dirty="0"/>
              <a:t> </a:t>
            </a:r>
            <a:r>
              <a:rPr lang="en-GB" dirty="0" err="1"/>
              <a:t>ühiskonnaelus</a:t>
            </a:r>
            <a:r>
              <a:rPr lang="en-GB" dirty="0"/>
              <a:t> </a:t>
            </a:r>
            <a:r>
              <a:rPr lang="en-GB" dirty="0" err="1"/>
              <a:t>osalemises</a:t>
            </a:r>
            <a:r>
              <a:rPr lang="en-GB" dirty="0"/>
              <a:t> </a:t>
            </a:r>
            <a:r>
              <a:rPr lang="en-GB" u="sng" dirty="0" err="1"/>
              <a:t>esineb</a:t>
            </a:r>
            <a:r>
              <a:rPr lang="en-GB" u="sng" dirty="0"/>
              <a:t> </a:t>
            </a:r>
            <a:r>
              <a:rPr lang="en-GB" u="sng" dirty="0" err="1"/>
              <a:t>raskusi</a:t>
            </a:r>
            <a:endParaRPr lang="en-GB" u="sng" dirty="0"/>
          </a:p>
          <a:p>
            <a:pPr algn="just"/>
            <a:r>
              <a:rPr lang="et-EE" dirty="0"/>
              <a:t>T</a:t>
            </a:r>
            <a:r>
              <a:rPr lang="en-GB" dirty="0" err="1"/>
              <a:t>egutsemise</a:t>
            </a:r>
            <a:r>
              <a:rPr lang="en-GB" dirty="0"/>
              <a:t> </a:t>
            </a:r>
            <a:r>
              <a:rPr lang="en-GB" dirty="0" err="1"/>
              <a:t>ja</a:t>
            </a:r>
            <a:r>
              <a:rPr lang="en-GB" dirty="0"/>
              <a:t> </a:t>
            </a:r>
            <a:r>
              <a:rPr lang="en-GB" dirty="0" err="1"/>
              <a:t>osalemise</a:t>
            </a:r>
            <a:r>
              <a:rPr lang="en-GB" dirty="0"/>
              <a:t> </a:t>
            </a:r>
            <a:r>
              <a:rPr lang="en-GB" dirty="0" err="1"/>
              <a:t>piirang</a:t>
            </a:r>
            <a:r>
              <a:rPr lang="en-GB" dirty="0"/>
              <a:t> – </a:t>
            </a:r>
            <a:r>
              <a:rPr lang="en-GB" dirty="0" err="1"/>
              <a:t>takistus</a:t>
            </a:r>
            <a:r>
              <a:rPr lang="en-GB" dirty="0"/>
              <a:t>, </a:t>
            </a:r>
            <a:r>
              <a:rPr lang="en-GB" dirty="0" err="1"/>
              <a:t>mida</a:t>
            </a:r>
            <a:r>
              <a:rPr lang="en-GB" dirty="0"/>
              <a:t> </a:t>
            </a:r>
            <a:r>
              <a:rPr lang="en-GB" dirty="0" err="1"/>
              <a:t>isik</a:t>
            </a:r>
            <a:r>
              <a:rPr lang="en-GB" dirty="0"/>
              <a:t> </a:t>
            </a:r>
            <a:r>
              <a:rPr lang="en-GB" dirty="0" err="1"/>
              <a:t>kogeb</a:t>
            </a:r>
            <a:r>
              <a:rPr lang="en-GB" dirty="0"/>
              <a:t> </a:t>
            </a:r>
            <a:r>
              <a:rPr lang="en-GB" dirty="0" err="1"/>
              <a:t>tegevuse</a:t>
            </a:r>
            <a:r>
              <a:rPr lang="en-GB" dirty="0"/>
              <a:t> </a:t>
            </a:r>
            <a:r>
              <a:rPr lang="en-GB" dirty="0" err="1"/>
              <a:t>sooritamisel</a:t>
            </a:r>
            <a:r>
              <a:rPr lang="en-GB" dirty="0"/>
              <a:t> </a:t>
            </a:r>
            <a:r>
              <a:rPr lang="en-GB" dirty="0" err="1"/>
              <a:t>või</a:t>
            </a:r>
            <a:r>
              <a:rPr lang="en-GB" dirty="0"/>
              <a:t> </a:t>
            </a:r>
            <a:r>
              <a:rPr lang="en-GB" dirty="0" err="1"/>
              <a:t>igapäevaelu</a:t>
            </a:r>
            <a:r>
              <a:rPr lang="en-GB" dirty="0"/>
              <a:t> </a:t>
            </a:r>
            <a:r>
              <a:rPr lang="en-GB" dirty="0" err="1"/>
              <a:t>olukordades</a:t>
            </a:r>
            <a:r>
              <a:rPr lang="en-GB" dirty="0"/>
              <a:t>.</a:t>
            </a:r>
            <a:endParaRPr lang="et-EE" dirty="0"/>
          </a:p>
          <a:p>
            <a:pPr algn="just"/>
            <a:r>
              <a:rPr lang="en-GB" dirty="0" err="1"/>
              <a:t>Sotsiaalkindlustusamet</a:t>
            </a:r>
            <a:r>
              <a:rPr lang="en-GB" dirty="0"/>
              <a:t> </a:t>
            </a:r>
            <a:r>
              <a:rPr lang="en-GB" dirty="0" err="1"/>
              <a:t>teeb</a:t>
            </a:r>
            <a:r>
              <a:rPr lang="en-GB" dirty="0"/>
              <a:t> </a:t>
            </a:r>
            <a:r>
              <a:rPr lang="en-GB" dirty="0" err="1"/>
              <a:t>päringu</a:t>
            </a:r>
            <a:r>
              <a:rPr lang="en-GB" dirty="0"/>
              <a:t> </a:t>
            </a:r>
            <a:r>
              <a:rPr lang="en-GB" dirty="0" err="1"/>
              <a:t>tervise</a:t>
            </a:r>
            <a:r>
              <a:rPr lang="en-GB" dirty="0"/>
              <a:t> </a:t>
            </a:r>
            <a:r>
              <a:rPr lang="en-GB" dirty="0" err="1"/>
              <a:t>infosüsteemi</a:t>
            </a:r>
            <a:r>
              <a:rPr lang="en-GB" dirty="0"/>
              <a:t> </a:t>
            </a:r>
            <a:r>
              <a:rPr lang="en-GB" dirty="0" err="1"/>
              <a:t>sinna</a:t>
            </a:r>
            <a:r>
              <a:rPr lang="en-GB" dirty="0"/>
              <a:t> </a:t>
            </a:r>
            <a:r>
              <a:rPr lang="en-GB" dirty="0" err="1"/>
              <a:t>viimase</a:t>
            </a:r>
            <a:r>
              <a:rPr lang="en-GB" dirty="0"/>
              <a:t> </a:t>
            </a:r>
            <a:r>
              <a:rPr lang="en-GB" dirty="0" err="1"/>
              <a:t>viie</a:t>
            </a:r>
            <a:r>
              <a:rPr lang="en-GB" dirty="0"/>
              <a:t> </a:t>
            </a:r>
            <a:r>
              <a:rPr lang="en-GB" dirty="0" err="1"/>
              <a:t>aasta</a:t>
            </a:r>
            <a:r>
              <a:rPr lang="en-GB" dirty="0"/>
              <a:t> </a:t>
            </a:r>
            <a:r>
              <a:rPr lang="en-GB" dirty="0" err="1"/>
              <a:t>jooksul</a:t>
            </a:r>
            <a:r>
              <a:rPr lang="en-GB" dirty="0"/>
              <a:t> </a:t>
            </a:r>
            <a:r>
              <a:rPr lang="en-GB" dirty="0" err="1"/>
              <a:t>andmeid</a:t>
            </a:r>
            <a:r>
              <a:rPr lang="en-GB" dirty="0"/>
              <a:t> </a:t>
            </a:r>
            <a:r>
              <a:rPr lang="en-GB" dirty="0" err="1"/>
              <a:t>esitanud</a:t>
            </a:r>
            <a:r>
              <a:rPr lang="en-GB" dirty="0"/>
              <a:t> </a:t>
            </a:r>
            <a:r>
              <a:rPr lang="en-GB" dirty="0" err="1"/>
              <a:t>arstide</a:t>
            </a:r>
            <a:r>
              <a:rPr lang="en-GB" dirty="0"/>
              <a:t> </a:t>
            </a:r>
            <a:r>
              <a:rPr lang="en-GB" dirty="0" err="1"/>
              <a:t>ees</a:t>
            </a:r>
            <a:r>
              <a:rPr lang="en-GB" dirty="0"/>
              <a:t>- </a:t>
            </a:r>
            <a:r>
              <a:rPr lang="en-GB" dirty="0" err="1"/>
              <a:t>ja</a:t>
            </a:r>
            <a:r>
              <a:rPr lang="en-GB" dirty="0"/>
              <a:t> </a:t>
            </a:r>
            <a:r>
              <a:rPr lang="en-GB" dirty="0" err="1"/>
              <a:t>perekonnanimede</a:t>
            </a:r>
            <a:r>
              <a:rPr lang="en-GB" dirty="0"/>
              <a:t> </a:t>
            </a:r>
            <a:r>
              <a:rPr lang="en-GB" dirty="0" err="1"/>
              <a:t>saamiseks</a:t>
            </a:r>
            <a:r>
              <a:rPr lang="en-GB" dirty="0"/>
              <a:t> </a:t>
            </a:r>
            <a:r>
              <a:rPr lang="en-GB" dirty="0" err="1"/>
              <a:t>viie</a:t>
            </a:r>
            <a:r>
              <a:rPr lang="en-GB" dirty="0"/>
              <a:t> </a:t>
            </a:r>
            <a:r>
              <a:rPr lang="en-GB" dirty="0" err="1"/>
              <a:t>päeva</a:t>
            </a:r>
            <a:r>
              <a:rPr lang="en-GB" dirty="0"/>
              <a:t> </a:t>
            </a:r>
            <a:r>
              <a:rPr lang="en-GB" dirty="0" err="1"/>
              <a:t>jooksul</a:t>
            </a:r>
            <a:r>
              <a:rPr lang="en-GB" dirty="0"/>
              <a:t> </a:t>
            </a:r>
            <a:r>
              <a:rPr lang="en-GB" dirty="0" err="1"/>
              <a:t>arvates</a:t>
            </a:r>
            <a:r>
              <a:rPr lang="en-GB" dirty="0"/>
              <a:t> </a:t>
            </a:r>
            <a:r>
              <a:rPr lang="en-GB" dirty="0" err="1"/>
              <a:t>puude</a:t>
            </a:r>
            <a:r>
              <a:rPr lang="en-GB" dirty="0"/>
              <a:t> </a:t>
            </a:r>
            <a:r>
              <a:rPr lang="en-GB" dirty="0" err="1"/>
              <a:t>raskusastme</a:t>
            </a:r>
            <a:r>
              <a:rPr lang="en-GB" dirty="0"/>
              <a:t> </a:t>
            </a:r>
            <a:r>
              <a:rPr lang="en-GB" dirty="0" err="1"/>
              <a:t>tuvastamiseks</a:t>
            </a:r>
            <a:r>
              <a:rPr lang="en-GB" dirty="0"/>
              <a:t> </a:t>
            </a:r>
            <a:r>
              <a:rPr lang="en-GB" dirty="0" err="1"/>
              <a:t>piisavate</a:t>
            </a:r>
            <a:r>
              <a:rPr lang="en-GB" dirty="0"/>
              <a:t> </a:t>
            </a:r>
            <a:r>
              <a:rPr lang="en-GB" dirty="0" err="1"/>
              <a:t>andmetega</a:t>
            </a:r>
            <a:r>
              <a:rPr lang="en-GB" dirty="0"/>
              <a:t> </a:t>
            </a:r>
            <a:r>
              <a:rPr lang="en-GB" dirty="0" err="1"/>
              <a:t>taotluse</a:t>
            </a:r>
            <a:r>
              <a:rPr lang="en-GB" dirty="0"/>
              <a:t> </a:t>
            </a:r>
            <a:r>
              <a:rPr lang="en-GB" dirty="0" err="1"/>
              <a:t>saamise</a:t>
            </a:r>
            <a:r>
              <a:rPr lang="en-GB" dirty="0"/>
              <a:t> </a:t>
            </a:r>
            <a:r>
              <a:rPr lang="en-GB" dirty="0" err="1"/>
              <a:t>päevast</a:t>
            </a:r>
            <a:r>
              <a:rPr lang="en-GB" dirty="0"/>
              <a:t>.</a:t>
            </a:r>
          </a:p>
          <a:p>
            <a:pPr algn="just"/>
            <a:endParaRPr lang="en-GB" dirty="0"/>
          </a:p>
          <a:p>
            <a:endParaRPr lang="en-GB" dirty="0"/>
          </a:p>
        </p:txBody>
      </p:sp>
      <p:sp>
        <p:nvSpPr>
          <p:cNvPr id="4" name="Kuupäeva kohatäide 3"/>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8669458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4EDE8-E88D-287F-BC8E-D2F1AC7F2AA1}"/>
              </a:ext>
            </a:extLst>
          </p:cNvPr>
          <p:cNvSpPr>
            <a:spLocks noGrp="1"/>
          </p:cNvSpPr>
          <p:nvPr>
            <p:ph type="title"/>
          </p:nvPr>
        </p:nvSpPr>
        <p:spPr/>
        <p:txBody>
          <a:bodyPr/>
          <a:lstStyle/>
          <a:p>
            <a:r>
              <a:rPr lang="et-EE" dirty="0"/>
              <a:t>METOODIKA</a:t>
            </a:r>
          </a:p>
        </p:txBody>
      </p:sp>
      <p:sp>
        <p:nvSpPr>
          <p:cNvPr id="3" name="Content Placeholder 2">
            <a:extLst>
              <a:ext uri="{FF2B5EF4-FFF2-40B4-BE49-F238E27FC236}">
                <a16:creationId xmlns:a16="http://schemas.microsoft.com/office/drawing/2014/main" id="{C2AF3D39-968F-02C8-75BF-6F02A2FCAEBF}"/>
              </a:ext>
            </a:extLst>
          </p:cNvPr>
          <p:cNvSpPr>
            <a:spLocks noGrp="1"/>
          </p:cNvSpPr>
          <p:nvPr>
            <p:ph idx="1"/>
          </p:nvPr>
        </p:nvSpPr>
        <p:spPr/>
        <p:txBody>
          <a:bodyPr/>
          <a:lstStyle/>
          <a:p>
            <a:pPr marL="0" indent="0">
              <a:buNone/>
            </a:pPr>
            <a:r>
              <a:rPr lang="et-EE" b="1" u="sng" dirty="0"/>
              <a:t>abivahendite vajadus </a:t>
            </a:r>
            <a:r>
              <a:rPr lang="et-EE" dirty="0"/>
              <a:t>ehk mil määral on piirang abivahendiga kompenseeritav ja millistes olukordades on abivahendist tulenev kompensatsioon puudulik; näide 1: </a:t>
            </a:r>
            <a:r>
              <a:rPr lang="et-EE" dirty="0" err="1"/>
              <a:t>sisekõrva</a:t>
            </a:r>
            <a:r>
              <a:rPr lang="et-EE" dirty="0"/>
              <a:t> implantaadi kasutamisel on kuulmislanguse kompensatsioon puudulik mürarikkas või kajaga keskkonnas; näide 2: </a:t>
            </a:r>
            <a:r>
              <a:rPr lang="et-EE" dirty="0" err="1"/>
              <a:t>bioonilise</a:t>
            </a:r>
            <a:r>
              <a:rPr lang="et-EE" dirty="0"/>
              <a:t> alajäseme proteesi kompenseeriv mõju libedal pinnal või lumes võib olla puudulik või ebapiisav; - piirangute esinemine abivahendite kasutamisel o näide: õlaliigeste kahjustuse korral on liikumise abivahendina küünarkarkude kasutamine raskendatud või võimatu;</a:t>
            </a:r>
          </a:p>
          <a:p>
            <a:pPr marL="0" indent="0">
              <a:buNone/>
            </a:pPr>
            <a:r>
              <a:rPr lang="et-EE" b="1" u="sng" dirty="0" err="1"/>
              <a:t>suhtumuslikud</a:t>
            </a:r>
            <a:r>
              <a:rPr lang="et-EE" b="1" u="sng" dirty="0"/>
              <a:t> või keskkonna tegurid </a:t>
            </a:r>
            <a:r>
              <a:rPr lang="et-EE" dirty="0"/>
              <a:t>(näide </a:t>
            </a:r>
            <a:r>
              <a:rPr lang="et-EE" dirty="0" err="1"/>
              <a:t>suhtumuslikust</a:t>
            </a:r>
            <a:r>
              <a:rPr lang="et-EE" dirty="0"/>
              <a:t> tegurist: eakaaslaste tõrjuv või pilkav suhtumine diabeeti põdevasse lapsesse võib halvendada ravisoostumust ja seeläbi põhjustada tegutsemispiiranguid ja/või halvendada iseseisvat eakohast toimetulekut. Tavapäraselt silmnähtavalt eristuva käitumisega (nt ATH, autism, tikid) lapse käitumine võib põhjustada eakaaslaste ja täiskasvanute poolt negatiivset suhtumist ja täiendavate probleemide lisandumist ning tüsistuste tekkimist)</a:t>
            </a:r>
          </a:p>
          <a:p>
            <a:pPr marL="0" indent="0">
              <a:buNone/>
            </a:pPr>
            <a:r>
              <a:rPr lang="fi-FI" b="1" dirty="0">
                <a:solidFill>
                  <a:schemeClr val="tx1"/>
                </a:solidFill>
                <a:hlinkClick r:id="rId2">
                  <a:extLst>
                    <a:ext uri="{A12FA001-AC4F-418D-AE19-62706E023703}">
                      <ahyp:hlinkClr xmlns:ahyp="http://schemas.microsoft.com/office/drawing/2018/hyperlinkcolor" val="tx"/>
                    </a:ext>
                  </a:extLst>
                </a:hlinkClick>
              </a:rPr>
              <a:t>puude_raskusastme_tuvastamise_pohialused_lastel_v.6_21.06.2021 (7).pdf</a:t>
            </a:r>
            <a:endParaRPr lang="et-EE" b="1" dirty="0">
              <a:solidFill>
                <a:schemeClr val="tx1"/>
              </a:solidFill>
            </a:endParaRPr>
          </a:p>
          <a:p>
            <a:endParaRPr lang="et-EE" dirty="0"/>
          </a:p>
        </p:txBody>
      </p:sp>
      <p:sp>
        <p:nvSpPr>
          <p:cNvPr id="4" name="Date Placeholder 3">
            <a:extLst>
              <a:ext uri="{FF2B5EF4-FFF2-40B4-BE49-F238E27FC236}">
                <a16:creationId xmlns:a16="http://schemas.microsoft.com/office/drawing/2014/main" id="{E70A80CB-1D03-07CD-EC15-D8F91FB3995E}"/>
              </a:ext>
            </a:extLst>
          </p:cNvPr>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12423719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74887-505B-0346-7E41-B82688C71F97}"/>
              </a:ext>
            </a:extLst>
          </p:cNvPr>
          <p:cNvSpPr>
            <a:spLocks noGrp="1"/>
          </p:cNvSpPr>
          <p:nvPr>
            <p:ph type="title"/>
          </p:nvPr>
        </p:nvSpPr>
        <p:spPr/>
        <p:txBody>
          <a:bodyPr/>
          <a:lstStyle/>
          <a:p>
            <a:r>
              <a:rPr lang="et-EE" dirty="0"/>
              <a:t>Puude tuvastamine Halduskohtu praktikas- riigikohtu analüüs</a:t>
            </a:r>
          </a:p>
        </p:txBody>
      </p:sp>
      <p:sp>
        <p:nvSpPr>
          <p:cNvPr id="3" name="Content Placeholder 2">
            <a:extLst>
              <a:ext uri="{FF2B5EF4-FFF2-40B4-BE49-F238E27FC236}">
                <a16:creationId xmlns:a16="http://schemas.microsoft.com/office/drawing/2014/main" id="{D0589922-B155-8A0B-DB93-E4B95C3EFD0D}"/>
              </a:ext>
            </a:extLst>
          </p:cNvPr>
          <p:cNvSpPr>
            <a:spLocks noGrp="1"/>
          </p:cNvSpPr>
          <p:nvPr>
            <p:ph idx="1"/>
          </p:nvPr>
        </p:nvSpPr>
        <p:spPr/>
        <p:txBody>
          <a:bodyPr>
            <a:normAutofit fontScale="77500" lnSpcReduction="20000"/>
          </a:bodyPr>
          <a:lstStyle/>
          <a:p>
            <a:endParaRPr lang="et-EE" dirty="0"/>
          </a:p>
          <a:p>
            <a:r>
              <a:rPr lang="et-EE" dirty="0"/>
              <a:t>Haldusorgani ja kohtute jaoks tuleneb puude mõistest kohustus hinnata, kas inimesel on võimalik tõhusalt osaleda ühiskonnaelus teistega võrdsetel alustel. Ühiskonnaelus osalemise võime on õigusnormides seotud isiku abivajaduse, juhendamise ja järelevalve vajadusega</a:t>
            </a:r>
          </a:p>
          <a:p>
            <a:r>
              <a:rPr lang="et-EE" dirty="0"/>
              <a:t>Puude tuvastamise otsuse materiaalse õiguspärasuse hindamisel langeb raskuspunkt </a:t>
            </a:r>
            <a:r>
              <a:rPr lang="et-EE" dirty="0" err="1"/>
              <a:t>kõrvalabi</a:t>
            </a:r>
            <a:r>
              <a:rPr lang="et-EE" dirty="0"/>
              <a:t>, juhendamise ja järelevalve mõiste sisustamisele</a:t>
            </a:r>
          </a:p>
          <a:p>
            <a:r>
              <a:rPr lang="et-EE" dirty="0"/>
              <a:t>Üsna keeruline on hinnata, kui palju juhendamist või järelevalvet konkreetne isik võrreldes teiste isikutega või võrreldes „normaalsega toimetulekuga“ ikkagi vajab.</a:t>
            </a:r>
          </a:p>
          <a:p>
            <a:r>
              <a:rPr lang="et-EE" dirty="0"/>
              <a:t>Riigikohtu halduskolleegium kästles18. oktoobri 2021. a otsuses asjas nr 3-20-130/42 </a:t>
            </a:r>
            <a:r>
              <a:rPr lang="et-EE" dirty="0" err="1"/>
              <a:t>kõrvalabi</a:t>
            </a:r>
            <a:r>
              <a:rPr lang="et-EE" dirty="0"/>
              <a:t> ja juhendamise ning järelevalve mõistet leides, et  PISTS § 2 lõike 2 loetelu hõlmab ka lapsele </a:t>
            </a:r>
            <a:r>
              <a:rPr lang="et-EE" dirty="0" err="1"/>
              <a:t>kõrvalabi</a:t>
            </a:r>
            <a:r>
              <a:rPr lang="et-EE" dirty="0"/>
              <a:t> või juhendamise osutamise vajadus ravimite manustamisel, meditsiiniliste abivahendite kasutamisel ja </a:t>
            </a:r>
            <a:r>
              <a:rPr lang="et-EE" dirty="0" err="1"/>
              <a:t>füsioteraapiliste</a:t>
            </a:r>
            <a:r>
              <a:rPr lang="et-EE" dirty="0"/>
              <a:t> harjutuste tegemisel</a:t>
            </a:r>
          </a:p>
          <a:p>
            <a:r>
              <a:rPr lang="et-EE" dirty="0"/>
              <a:t>Kohtu pädevuses ei ole meditsiiniliste hinnangute õigsuse kontroll. Kohus saab kontrollida, kas arst on hinnanud kõiki tähtsust omavaid asjaolusid, lähtunud asjakohastest andmetest ning oma arvamust nõuetekohaselt põhjendanud. Otsuse formaalse õiguspärasuse juures ongi keskseteks küsimuseteks uurimispõhimõtte täitmine ja põhjendamise ulatus</a:t>
            </a:r>
          </a:p>
          <a:p>
            <a:r>
              <a:rPr lang="fi-FI" dirty="0" err="1"/>
              <a:t>Kui</a:t>
            </a:r>
            <a:r>
              <a:rPr lang="fi-FI" dirty="0"/>
              <a:t> SKA </a:t>
            </a:r>
            <a:r>
              <a:rPr lang="fi-FI" dirty="0" err="1"/>
              <a:t>tuvastab</a:t>
            </a:r>
            <a:r>
              <a:rPr lang="fi-FI" dirty="0"/>
              <a:t> </a:t>
            </a:r>
            <a:r>
              <a:rPr lang="fi-FI" dirty="0" err="1"/>
              <a:t>puude</a:t>
            </a:r>
            <a:r>
              <a:rPr lang="fi-FI" dirty="0"/>
              <a:t>, </a:t>
            </a:r>
            <a:r>
              <a:rPr lang="fi-FI" dirty="0" err="1"/>
              <a:t>ent</a:t>
            </a:r>
            <a:r>
              <a:rPr lang="fi-FI" dirty="0"/>
              <a:t> </a:t>
            </a:r>
            <a:r>
              <a:rPr lang="fi-FI" dirty="0" err="1"/>
              <a:t>selle</a:t>
            </a:r>
            <a:r>
              <a:rPr lang="fi-FI" dirty="0"/>
              <a:t> </a:t>
            </a:r>
            <a:r>
              <a:rPr lang="fi-FI" dirty="0" err="1"/>
              <a:t>raskusaste</a:t>
            </a:r>
            <a:r>
              <a:rPr lang="fi-FI" dirty="0"/>
              <a:t> on </a:t>
            </a:r>
            <a:r>
              <a:rPr lang="fi-FI" dirty="0" err="1"/>
              <a:t>varasemast</a:t>
            </a:r>
            <a:r>
              <a:rPr lang="fi-FI" dirty="0"/>
              <a:t> </a:t>
            </a:r>
            <a:r>
              <a:rPr lang="fi-FI" dirty="0" err="1"/>
              <a:t>madalam</a:t>
            </a:r>
            <a:r>
              <a:rPr lang="fi-FI" dirty="0"/>
              <a:t>, on </a:t>
            </a:r>
            <a:r>
              <a:rPr lang="fi-FI" dirty="0" err="1"/>
              <a:t>põhjendamiskohustus</a:t>
            </a:r>
            <a:r>
              <a:rPr lang="fi-FI" dirty="0"/>
              <a:t> </a:t>
            </a:r>
            <a:r>
              <a:rPr lang="fi-FI" dirty="0" err="1"/>
              <a:t>iseäranis</a:t>
            </a:r>
            <a:r>
              <a:rPr lang="fi-FI" dirty="0"/>
              <a:t> </a:t>
            </a:r>
            <a:r>
              <a:rPr lang="fi-FI" dirty="0" err="1"/>
              <a:t>oluline</a:t>
            </a:r>
            <a:endParaRPr lang="et-EE" dirty="0"/>
          </a:p>
          <a:p>
            <a:pPr marL="0" indent="0">
              <a:buNone/>
            </a:pPr>
            <a:r>
              <a:rPr lang="et-EE" b="1" dirty="0">
                <a:solidFill>
                  <a:schemeClr val="tx1"/>
                </a:solidFill>
                <a:hlinkClick r:id="rId2">
                  <a:extLst>
                    <a:ext uri="{A12FA001-AC4F-418D-AE19-62706E023703}">
                      <ahyp:hlinkClr xmlns:ahyp="http://schemas.microsoft.com/office/drawing/2018/hyperlinkcolor" val="tx"/>
                    </a:ext>
                  </a:extLst>
                </a:hlinkClick>
              </a:rPr>
              <a:t>Microsoft Word - lapse puudeastme tuvastamine analyys.docx (riigikohus.ee)</a:t>
            </a:r>
            <a:endParaRPr lang="et-EE" b="1" dirty="0">
              <a:solidFill>
                <a:schemeClr val="tx1"/>
              </a:solidFill>
            </a:endParaRPr>
          </a:p>
        </p:txBody>
      </p:sp>
      <p:sp>
        <p:nvSpPr>
          <p:cNvPr id="4" name="Date Placeholder 3">
            <a:extLst>
              <a:ext uri="{FF2B5EF4-FFF2-40B4-BE49-F238E27FC236}">
                <a16:creationId xmlns:a16="http://schemas.microsoft.com/office/drawing/2014/main" id="{842DC449-13AF-DF61-6F12-A22700482E77}"/>
              </a:ext>
            </a:extLst>
          </p:cNvPr>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29746034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D01B5-8846-F184-D4DE-40AD17B88EEC}"/>
              </a:ext>
            </a:extLst>
          </p:cNvPr>
          <p:cNvSpPr>
            <a:spLocks noGrp="1"/>
          </p:cNvSpPr>
          <p:nvPr>
            <p:ph type="title"/>
          </p:nvPr>
        </p:nvSpPr>
        <p:spPr/>
        <p:txBody>
          <a:bodyPr/>
          <a:lstStyle/>
          <a:p>
            <a:r>
              <a:rPr lang="et-EE" dirty="0"/>
              <a:t>PUUDE RASKUSASTME TUVASTAMISEST KOKKUVÕTES</a:t>
            </a:r>
          </a:p>
        </p:txBody>
      </p:sp>
      <p:sp>
        <p:nvSpPr>
          <p:cNvPr id="3" name="Content Placeholder 2">
            <a:extLst>
              <a:ext uri="{FF2B5EF4-FFF2-40B4-BE49-F238E27FC236}">
                <a16:creationId xmlns:a16="http://schemas.microsoft.com/office/drawing/2014/main" id="{94C8EE74-4341-2D37-4519-D2DCF8E81CB1}"/>
              </a:ext>
            </a:extLst>
          </p:cNvPr>
          <p:cNvSpPr>
            <a:spLocks noGrp="1"/>
          </p:cNvSpPr>
          <p:nvPr>
            <p:ph idx="1"/>
          </p:nvPr>
        </p:nvSpPr>
        <p:spPr>
          <a:xfrm>
            <a:off x="363079" y="2054661"/>
            <a:ext cx="11029615" cy="3678303"/>
          </a:xfrm>
        </p:spPr>
        <p:txBody>
          <a:bodyPr>
            <a:normAutofit/>
          </a:bodyPr>
          <a:lstStyle/>
          <a:p>
            <a:pPr marL="0" indent="0">
              <a:buNone/>
            </a:pPr>
            <a:r>
              <a:rPr lang="et-EE" dirty="0"/>
              <a:t>Haiguse kulg ja prognoos s.h piirangute avaldumine ja mõju igapäevasele tegutsemisele ja ühiskonnaelus osalemisele</a:t>
            </a:r>
          </a:p>
          <a:p>
            <a:pPr marL="0" indent="0">
              <a:buNone/>
            </a:pPr>
            <a:r>
              <a:rPr lang="et-EE" dirty="0"/>
              <a:t>Piirangute koosmõju</a:t>
            </a:r>
          </a:p>
          <a:p>
            <a:pPr marL="0" indent="0">
              <a:buNone/>
            </a:pPr>
            <a:r>
              <a:rPr lang="et-EE" b="1" dirty="0"/>
              <a:t>Kompenseeritus ravi, abivahendite ja teenustega </a:t>
            </a:r>
          </a:p>
          <a:p>
            <a:pPr marL="0" indent="0">
              <a:buNone/>
            </a:pPr>
            <a:r>
              <a:rPr lang="et-EE" dirty="0"/>
              <a:t>Kas ja kui palju mõjutab haigus/piirang igapäevast elu s.h riietumine, söömine, hügieen, liikumine, suhtlemine</a:t>
            </a:r>
          </a:p>
          <a:p>
            <a:pPr>
              <a:buFontTx/>
              <a:buChar char="-"/>
            </a:pPr>
            <a:r>
              <a:rPr lang="et-EE" dirty="0"/>
              <a:t>Isiku haiguskriitika ja –teadlikkus?</a:t>
            </a:r>
          </a:p>
          <a:p>
            <a:pPr>
              <a:buFontTx/>
              <a:buChar char="-"/>
            </a:pPr>
            <a:r>
              <a:rPr lang="et-EE" dirty="0"/>
              <a:t>Piirangute mõju igapäevategevustele s.h </a:t>
            </a:r>
            <a:r>
              <a:rPr lang="et-EE" dirty="0" err="1"/>
              <a:t>suhtumuslike</a:t>
            </a:r>
            <a:r>
              <a:rPr lang="et-EE" dirty="0"/>
              <a:t> ja keskkonna teguritega arvestamine</a:t>
            </a:r>
          </a:p>
          <a:p>
            <a:pPr>
              <a:buFontTx/>
              <a:buChar char="-"/>
            </a:pPr>
            <a:r>
              <a:rPr lang="et-EE" dirty="0" err="1"/>
              <a:t>Eakohasuse</a:t>
            </a:r>
            <a:r>
              <a:rPr lang="et-EE" dirty="0"/>
              <a:t> hindamine?</a:t>
            </a:r>
          </a:p>
          <a:p>
            <a:pPr>
              <a:buFontTx/>
              <a:buChar char="-"/>
            </a:pPr>
            <a:r>
              <a:rPr lang="et-EE" dirty="0"/>
              <a:t>Erijuhtum?</a:t>
            </a:r>
          </a:p>
        </p:txBody>
      </p:sp>
      <p:sp>
        <p:nvSpPr>
          <p:cNvPr id="4" name="Date Placeholder 3">
            <a:extLst>
              <a:ext uri="{FF2B5EF4-FFF2-40B4-BE49-F238E27FC236}">
                <a16:creationId xmlns:a16="http://schemas.microsoft.com/office/drawing/2014/main" id="{3508670B-7E4D-3A0F-2A46-39E291E7FB66}"/>
              </a:ext>
            </a:extLst>
          </p:cNvPr>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3426217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1AF5F9-BE59-CBD1-7766-7B69421C537B}"/>
              </a:ext>
            </a:extLst>
          </p:cNvPr>
          <p:cNvSpPr>
            <a:spLocks noGrp="1"/>
          </p:cNvSpPr>
          <p:nvPr>
            <p:ph type="title"/>
          </p:nvPr>
        </p:nvSpPr>
        <p:spPr>
          <a:xfrm>
            <a:off x="959157" y="1113764"/>
            <a:ext cx="3269749" cy="4624327"/>
          </a:xfrm>
        </p:spPr>
        <p:txBody>
          <a:bodyPr anchor="ctr">
            <a:normAutofit/>
          </a:bodyPr>
          <a:lstStyle/>
          <a:p>
            <a:r>
              <a:rPr lang="et-EE" sz="3200">
                <a:solidFill>
                  <a:srgbClr val="FFFFFF"/>
                </a:solidFill>
              </a:rPr>
              <a:t>TAOTLUSE ESITAMISEL ON OLULINE</a:t>
            </a:r>
          </a:p>
        </p:txBody>
      </p:sp>
      <p:sp>
        <p:nvSpPr>
          <p:cNvPr id="9" name="Content Placeholder 2">
            <a:extLst>
              <a:ext uri="{FF2B5EF4-FFF2-40B4-BE49-F238E27FC236}">
                <a16:creationId xmlns:a16="http://schemas.microsoft.com/office/drawing/2014/main" id="{2A85D7C0-EA91-2ECF-9463-8AD63BAEB641}"/>
              </a:ext>
            </a:extLst>
          </p:cNvPr>
          <p:cNvSpPr>
            <a:spLocks noGrp="1"/>
          </p:cNvSpPr>
          <p:nvPr>
            <p:ph idx="1"/>
          </p:nvPr>
        </p:nvSpPr>
        <p:spPr>
          <a:xfrm>
            <a:off x="5155905" y="1113764"/>
            <a:ext cx="6108179" cy="4624327"/>
          </a:xfrm>
        </p:spPr>
        <p:txBody>
          <a:bodyPr anchor="ctr">
            <a:normAutofit/>
          </a:bodyPr>
          <a:lstStyle/>
          <a:p>
            <a:pPr>
              <a:lnSpc>
                <a:spcPct val="90000"/>
              </a:lnSpc>
            </a:pPr>
            <a:endParaRPr lang="et-EE" sz="1400" dirty="0"/>
          </a:p>
          <a:p>
            <a:pPr marL="0" indent="0">
              <a:lnSpc>
                <a:spcPct val="90000"/>
              </a:lnSpc>
              <a:buNone/>
            </a:pPr>
            <a:endParaRPr lang="et-EE" sz="1400" dirty="0"/>
          </a:p>
          <a:p>
            <a:pPr>
              <a:lnSpc>
                <a:spcPct val="90000"/>
              </a:lnSpc>
            </a:pPr>
            <a:endParaRPr lang="et-EE" sz="1400" dirty="0"/>
          </a:p>
          <a:p>
            <a:pPr>
              <a:lnSpc>
                <a:spcPct val="90000"/>
              </a:lnSpc>
            </a:pPr>
            <a:endParaRPr lang="et-EE" sz="1400" dirty="0"/>
          </a:p>
          <a:p>
            <a:pPr>
              <a:lnSpc>
                <a:spcPct val="90000"/>
              </a:lnSpc>
            </a:pPr>
            <a:endParaRPr lang="et-EE" sz="1400" dirty="0"/>
          </a:p>
          <a:p>
            <a:pPr>
              <a:lnSpc>
                <a:spcPct val="90000"/>
              </a:lnSpc>
            </a:pPr>
            <a:r>
              <a:rPr lang="et-EE" sz="1400" dirty="0"/>
              <a:t>Kontrollida enne taotluse esitamist </a:t>
            </a:r>
            <a:r>
              <a:rPr lang="et-EE" sz="1400" i="1" dirty="0"/>
              <a:t>terviselugu.ee </a:t>
            </a:r>
            <a:r>
              <a:rPr lang="et-EE" sz="1400" dirty="0"/>
              <a:t>keskkonnas </a:t>
            </a:r>
            <a:r>
              <a:rPr lang="et-EE" sz="1400" dirty="0" err="1"/>
              <a:t>epikriiside</a:t>
            </a:r>
            <a:r>
              <a:rPr lang="et-EE" sz="1400" dirty="0"/>
              <a:t>, uuringute jms  olemasolu ja sisu, vajadusel võtta arstiga/spetsialistiga ühendust</a:t>
            </a:r>
          </a:p>
          <a:p>
            <a:pPr>
              <a:lnSpc>
                <a:spcPct val="90000"/>
              </a:lnSpc>
            </a:pPr>
            <a:r>
              <a:rPr lang="et-EE" sz="1400" dirty="0"/>
              <a:t>Anda </a:t>
            </a:r>
            <a:r>
              <a:rPr lang="et-EE" sz="1400" dirty="0" err="1"/>
              <a:t>peamis</a:t>
            </a:r>
            <a:r>
              <a:rPr lang="et-EE" sz="1400" dirty="0"/>
              <a:t>(t)</a:t>
            </a:r>
            <a:r>
              <a:rPr lang="et-EE" sz="1400" dirty="0" err="1"/>
              <a:t>ele</a:t>
            </a:r>
            <a:r>
              <a:rPr lang="et-EE" sz="1400" dirty="0"/>
              <a:t> raviarsti(de)</a:t>
            </a:r>
            <a:r>
              <a:rPr lang="et-EE" sz="1400" dirty="0" err="1"/>
              <a:t>le</a:t>
            </a:r>
            <a:r>
              <a:rPr lang="et-EE" sz="1400" dirty="0"/>
              <a:t> taotluse esitamisest teada, siis on eelduslikult ka vastavad tervise infosüsteemi kanded põhjalikud</a:t>
            </a:r>
          </a:p>
          <a:p>
            <a:pPr>
              <a:lnSpc>
                <a:spcPct val="90000"/>
              </a:lnSpc>
            </a:pPr>
            <a:r>
              <a:rPr lang="et-EE" sz="1400" dirty="0"/>
              <a:t>Taotluste fookus ja sihitatus (taotluse esitamine korduvhindamise perioodil vs enne tähtaega)</a:t>
            </a:r>
          </a:p>
          <a:p>
            <a:pPr>
              <a:lnSpc>
                <a:spcPct val="90000"/>
              </a:lnSpc>
            </a:pPr>
            <a:r>
              <a:rPr lang="et-EE" sz="1400" dirty="0"/>
              <a:t>Tervise infosüsteemi kannete olulisus s.h 6 kuu jooksul arstide külastamise eeldus</a:t>
            </a:r>
          </a:p>
          <a:p>
            <a:pPr>
              <a:lnSpc>
                <a:spcPct val="90000"/>
              </a:lnSpc>
            </a:pPr>
            <a:r>
              <a:rPr lang="et-EE" sz="1400" dirty="0"/>
              <a:t>Valida taotlust täites vastav sobivaim viis, võimalusel täita taotlust kellegagi koos või kasutada TK töötajate abi</a:t>
            </a:r>
          </a:p>
          <a:p>
            <a:pPr>
              <a:lnSpc>
                <a:spcPct val="90000"/>
              </a:lnSpc>
            </a:pPr>
            <a:r>
              <a:rPr lang="et-EE" sz="1400" dirty="0"/>
              <a:t>Mõelda, kas oleks asjakohane esitada koos taotlusega veel dokumente (spetsialistide hinnangud, mis ei ole digilugu/terviselugu keskkonnas vms)</a:t>
            </a:r>
          </a:p>
          <a:p>
            <a:pPr>
              <a:lnSpc>
                <a:spcPct val="90000"/>
              </a:lnSpc>
            </a:pPr>
            <a:endParaRPr lang="et-EE" sz="1400" dirty="0"/>
          </a:p>
          <a:p>
            <a:pPr marL="0" indent="0">
              <a:lnSpc>
                <a:spcPct val="90000"/>
              </a:lnSpc>
              <a:buNone/>
            </a:pPr>
            <a:endParaRPr lang="et-EE" sz="1400" dirty="0"/>
          </a:p>
          <a:p>
            <a:pPr>
              <a:lnSpc>
                <a:spcPct val="90000"/>
              </a:lnSpc>
            </a:pPr>
            <a:endParaRPr lang="et-EE" sz="1400" dirty="0"/>
          </a:p>
          <a:p>
            <a:pPr>
              <a:lnSpc>
                <a:spcPct val="90000"/>
              </a:lnSpc>
            </a:pPr>
            <a:endParaRPr lang="et-EE" sz="1400" dirty="0"/>
          </a:p>
        </p:txBody>
      </p:sp>
      <p:sp>
        <p:nvSpPr>
          <p:cNvPr id="4" name="Date Placeholder 3">
            <a:extLst>
              <a:ext uri="{FF2B5EF4-FFF2-40B4-BE49-F238E27FC236}">
                <a16:creationId xmlns:a16="http://schemas.microsoft.com/office/drawing/2014/main" id="{E2E60E4D-CD67-E71C-63BE-596854667BD5}"/>
              </a:ext>
            </a:extLst>
          </p:cNvPr>
          <p:cNvSpPr>
            <a:spLocks noGrp="1"/>
          </p:cNvSpPr>
          <p:nvPr>
            <p:ph type="dt" sz="half" idx="10"/>
          </p:nvPr>
        </p:nvSpPr>
        <p:spPr>
          <a:xfrm>
            <a:off x="959157" y="6425344"/>
            <a:ext cx="2476347" cy="365125"/>
          </a:xfrm>
        </p:spPr>
        <p:txBody>
          <a:bodyPr>
            <a:normAutofit/>
          </a:bodyPr>
          <a:lstStyle/>
          <a:p>
            <a:pPr algn="l">
              <a:spcAft>
                <a:spcPts val="600"/>
              </a:spcAft>
            </a:pPr>
            <a:r>
              <a:rPr lang="et-EE">
                <a:solidFill>
                  <a:schemeClr val="tx1">
                    <a:lumMod val="75000"/>
                    <a:lumOff val="25000"/>
                  </a:schemeClr>
                </a:solidFill>
              </a:rPr>
              <a:t>01.04.2025</a:t>
            </a:r>
            <a:endParaRPr lang="en-US">
              <a:solidFill>
                <a:schemeClr val="tx1">
                  <a:lumMod val="75000"/>
                  <a:lumOff val="25000"/>
                </a:schemeClr>
              </a:solidFill>
            </a:endParaRPr>
          </a:p>
        </p:txBody>
      </p:sp>
    </p:spTree>
    <p:extLst>
      <p:ext uri="{BB962C8B-B14F-4D97-AF65-F5344CB8AC3E}">
        <p14:creationId xmlns:p14="http://schemas.microsoft.com/office/powerpoint/2010/main" val="26247004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7DC010-9053-2B9A-D3EC-C8C90DBDF877}"/>
              </a:ext>
            </a:extLst>
          </p:cNvPr>
          <p:cNvSpPr>
            <a:spLocks noGrp="1"/>
          </p:cNvSpPr>
          <p:nvPr>
            <p:ph type="title"/>
          </p:nvPr>
        </p:nvSpPr>
        <p:spPr>
          <a:xfrm>
            <a:off x="959157" y="1113764"/>
            <a:ext cx="3269749" cy="4624327"/>
          </a:xfrm>
        </p:spPr>
        <p:txBody>
          <a:bodyPr anchor="ctr">
            <a:normAutofit/>
          </a:bodyPr>
          <a:lstStyle/>
          <a:p>
            <a:r>
              <a:rPr lang="et-EE" sz="3200" dirty="0">
                <a:solidFill>
                  <a:srgbClr val="FFFFFF"/>
                </a:solidFill>
              </a:rPr>
              <a:t>Vaide koostamisel on oluline (I)</a:t>
            </a:r>
          </a:p>
        </p:txBody>
      </p:sp>
      <p:sp>
        <p:nvSpPr>
          <p:cNvPr id="3" name="Content Placeholder 2">
            <a:extLst>
              <a:ext uri="{FF2B5EF4-FFF2-40B4-BE49-F238E27FC236}">
                <a16:creationId xmlns:a16="http://schemas.microsoft.com/office/drawing/2014/main" id="{07765C26-A7C0-7E38-26D1-C2B0FC657BAE}"/>
              </a:ext>
            </a:extLst>
          </p:cNvPr>
          <p:cNvSpPr>
            <a:spLocks noGrp="1"/>
          </p:cNvSpPr>
          <p:nvPr>
            <p:ph idx="1"/>
          </p:nvPr>
        </p:nvSpPr>
        <p:spPr>
          <a:xfrm>
            <a:off x="5155905" y="1113764"/>
            <a:ext cx="6108179" cy="4624327"/>
          </a:xfrm>
        </p:spPr>
        <p:txBody>
          <a:bodyPr anchor="ctr">
            <a:normAutofit fontScale="92500" lnSpcReduction="20000"/>
          </a:bodyPr>
          <a:lstStyle/>
          <a:p>
            <a:pPr marL="0" indent="0" algn="just">
              <a:buNone/>
            </a:pPr>
            <a:r>
              <a:rPr lang="et-EE" b="1" u="sng" dirty="0"/>
              <a:t>Töövõime hindamise ja puude raskusastme tuvastamise </a:t>
            </a:r>
            <a:r>
              <a:rPr lang="en-GB" b="1" dirty="0" err="1"/>
              <a:t>taotluste</a:t>
            </a:r>
            <a:r>
              <a:rPr lang="en-GB" b="1" dirty="0"/>
              <a:t> </a:t>
            </a:r>
            <a:r>
              <a:rPr lang="en-GB" b="1" dirty="0" err="1"/>
              <a:t>menetlemisel</a:t>
            </a:r>
            <a:r>
              <a:rPr lang="en-GB" b="1" dirty="0"/>
              <a:t> </a:t>
            </a:r>
            <a:r>
              <a:rPr lang="en-GB" b="1" dirty="0" err="1"/>
              <a:t>ja</a:t>
            </a:r>
            <a:r>
              <a:rPr lang="en-GB" b="1" dirty="0"/>
              <a:t> </a:t>
            </a:r>
            <a:r>
              <a:rPr lang="en-GB" b="1" dirty="0" err="1"/>
              <a:t>otsuste</a:t>
            </a:r>
            <a:r>
              <a:rPr lang="en-GB" b="1" dirty="0"/>
              <a:t> </a:t>
            </a:r>
            <a:r>
              <a:rPr lang="en-GB" b="1" dirty="0" err="1"/>
              <a:t>tegemisel</a:t>
            </a:r>
            <a:r>
              <a:rPr lang="en-GB" b="1" dirty="0"/>
              <a:t> </a:t>
            </a:r>
            <a:r>
              <a:rPr lang="en-GB" b="1" dirty="0" err="1"/>
              <a:t>kohaldatakse</a:t>
            </a:r>
            <a:r>
              <a:rPr lang="en-GB" b="1" dirty="0"/>
              <a:t> </a:t>
            </a:r>
            <a:r>
              <a:rPr lang="en-GB" b="1" dirty="0" err="1"/>
              <a:t>haldusmenetluse</a:t>
            </a:r>
            <a:r>
              <a:rPr lang="en-GB" b="1" dirty="0"/>
              <a:t> </a:t>
            </a:r>
            <a:r>
              <a:rPr lang="en-GB" b="1" dirty="0" err="1"/>
              <a:t>seadust</a:t>
            </a:r>
            <a:r>
              <a:rPr lang="en-GB" b="1" dirty="0"/>
              <a:t> </a:t>
            </a:r>
            <a:r>
              <a:rPr lang="en-GB" b="1" dirty="0" err="1"/>
              <a:t>ja</a:t>
            </a:r>
            <a:r>
              <a:rPr lang="en-GB" b="1" dirty="0"/>
              <a:t> </a:t>
            </a:r>
            <a:r>
              <a:rPr lang="en-GB" b="1" dirty="0" err="1"/>
              <a:t>vastavaid</a:t>
            </a:r>
            <a:r>
              <a:rPr lang="en-GB" b="1" dirty="0"/>
              <a:t> </a:t>
            </a:r>
            <a:r>
              <a:rPr lang="en-GB" b="1" dirty="0" err="1"/>
              <a:t>põhimõtteid</a:t>
            </a:r>
            <a:r>
              <a:rPr lang="en-GB" b="1" dirty="0"/>
              <a:t> </a:t>
            </a:r>
            <a:r>
              <a:rPr lang="en-GB" b="1" dirty="0" err="1"/>
              <a:t>sh</a:t>
            </a:r>
            <a:r>
              <a:rPr lang="en-GB" b="1" dirty="0"/>
              <a:t>:</a:t>
            </a:r>
            <a:endParaRPr lang="et-EE" b="1" dirty="0"/>
          </a:p>
          <a:p>
            <a:pPr marL="0" indent="0" algn="just">
              <a:buNone/>
            </a:pPr>
            <a:endParaRPr lang="et-EE" dirty="0"/>
          </a:p>
          <a:p>
            <a:pPr marL="0" indent="0" algn="just">
              <a:buNone/>
            </a:pPr>
            <a:r>
              <a:rPr lang="et-EE" dirty="0"/>
              <a:t>-otsuse tegija/</a:t>
            </a:r>
            <a:r>
              <a:rPr lang="et-EE" dirty="0" err="1"/>
              <a:t>menetleja</a:t>
            </a:r>
            <a:r>
              <a:rPr lang="en-GB" dirty="0"/>
              <a:t> on </a:t>
            </a:r>
            <a:r>
              <a:rPr lang="en-GB" b="1" dirty="0" err="1"/>
              <a:t>kohustatud</a:t>
            </a:r>
            <a:r>
              <a:rPr lang="en-GB" dirty="0"/>
              <a:t> </a:t>
            </a:r>
            <a:r>
              <a:rPr lang="en-GB" dirty="0" err="1"/>
              <a:t>välja</a:t>
            </a:r>
            <a:r>
              <a:rPr lang="en-GB" dirty="0"/>
              <a:t> </a:t>
            </a:r>
            <a:r>
              <a:rPr lang="en-GB" dirty="0" err="1"/>
              <a:t>selgitama</a:t>
            </a:r>
            <a:r>
              <a:rPr lang="en-GB" dirty="0"/>
              <a:t> </a:t>
            </a:r>
            <a:r>
              <a:rPr lang="en-GB" dirty="0" err="1"/>
              <a:t>menetletavas</a:t>
            </a:r>
            <a:r>
              <a:rPr lang="en-GB" dirty="0"/>
              <a:t> </a:t>
            </a:r>
            <a:r>
              <a:rPr lang="en-GB" dirty="0" err="1"/>
              <a:t>asjas</a:t>
            </a:r>
            <a:r>
              <a:rPr lang="en-GB" dirty="0"/>
              <a:t> </a:t>
            </a:r>
            <a:r>
              <a:rPr lang="en-GB" dirty="0" err="1"/>
              <a:t>olulise</a:t>
            </a:r>
            <a:r>
              <a:rPr lang="en-GB" dirty="0"/>
              <a:t> </a:t>
            </a:r>
            <a:r>
              <a:rPr lang="en-GB" dirty="0" err="1"/>
              <a:t>tähendusega</a:t>
            </a:r>
            <a:r>
              <a:rPr lang="en-GB" dirty="0"/>
              <a:t> </a:t>
            </a:r>
            <a:r>
              <a:rPr lang="en-GB" dirty="0" err="1"/>
              <a:t>asjaolud</a:t>
            </a:r>
            <a:r>
              <a:rPr lang="en-GB" dirty="0"/>
              <a:t> </a:t>
            </a:r>
            <a:r>
              <a:rPr lang="en-GB" dirty="0" err="1"/>
              <a:t>ja</a:t>
            </a:r>
            <a:r>
              <a:rPr lang="en-GB" dirty="0"/>
              <a:t> </a:t>
            </a:r>
            <a:r>
              <a:rPr lang="en-GB" dirty="0" err="1"/>
              <a:t>vajaduse</a:t>
            </a:r>
            <a:r>
              <a:rPr lang="en-GB" dirty="0"/>
              <a:t> </a:t>
            </a:r>
            <a:r>
              <a:rPr lang="en-GB" dirty="0" err="1"/>
              <a:t>korral</a:t>
            </a:r>
            <a:r>
              <a:rPr lang="en-GB" dirty="0"/>
              <a:t> </a:t>
            </a:r>
            <a:r>
              <a:rPr lang="en-GB" dirty="0" err="1"/>
              <a:t>koguma</a:t>
            </a:r>
            <a:r>
              <a:rPr lang="en-GB" dirty="0"/>
              <a:t> </a:t>
            </a:r>
            <a:r>
              <a:rPr lang="en-GB" dirty="0" err="1"/>
              <a:t>selleks</a:t>
            </a:r>
            <a:r>
              <a:rPr lang="en-GB" dirty="0"/>
              <a:t> </a:t>
            </a:r>
            <a:r>
              <a:rPr lang="en-GB" dirty="0" err="1"/>
              <a:t>tõendeid</a:t>
            </a:r>
            <a:r>
              <a:rPr lang="en-GB" dirty="0"/>
              <a:t> </a:t>
            </a:r>
            <a:r>
              <a:rPr lang="en-GB" dirty="0" err="1"/>
              <a:t>oma</a:t>
            </a:r>
            <a:r>
              <a:rPr lang="en-GB" dirty="0"/>
              <a:t> </a:t>
            </a:r>
            <a:r>
              <a:rPr lang="en-GB" dirty="0" err="1"/>
              <a:t>algatusel</a:t>
            </a:r>
            <a:endParaRPr lang="et-EE" dirty="0"/>
          </a:p>
          <a:p>
            <a:pPr marL="0" indent="0" algn="just">
              <a:buNone/>
            </a:pPr>
            <a:r>
              <a:rPr lang="et-EE" dirty="0"/>
              <a:t>-otsuse tegija peab teostama k</a:t>
            </a:r>
            <a:r>
              <a:rPr lang="en-GB" dirty="0" err="1"/>
              <a:t>aalutlusõigust</a:t>
            </a:r>
            <a:r>
              <a:rPr lang="en-GB" dirty="0"/>
              <a:t> </a:t>
            </a:r>
            <a:r>
              <a:rPr lang="en-GB" dirty="0" err="1"/>
              <a:t>kooskõlas</a:t>
            </a:r>
            <a:r>
              <a:rPr lang="en-GB" dirty="0"/>
              <a:t> </a:t>
            </a:r>
            <a:r>
              <a:rPr lang="en-GB" dirty="0" err="1"/>
              <a:t>volituse</a:t>
            </a:r>
            <a:r>
              <a:rPr lang="en-GB" dirty="0"/>
              <a:t> </a:t>
            </a:r>
            <a:r>
              <a:rPr lang="en-GB" dirty="0" err="1"/>
              <a:t>piiride</a:t>
            </a:r>
            <a:r>
              <a:rPr lang="en-GB" dirty="0"/>
              <a:t>, </a:t>
            </a:r>
            <a:r>
              <a:rPr lang="en-GB" dirty="0" err="1"/>
              <a:t>kaalutlusõiguse</a:t>
            </a:r>
            <a:r>
              <a:rPr lang="en-GB" dirty="0"/>
              <a:t> </a:t>
            </a:r>
            <a:r>
              <a:rPr lang="en-GB" dirty="0" err="1"/>
              <a:t>eesmärgi</a:t>
            </a:r>
            <a:r>
              <a:rPr lang="en-GB" dirty="0"/>
              <a:t> </a:t>
            </a:r>
            <a:r>
              <a:rPr lang="en-GB" dirty="0" err="1"/>
              <a:t>ning</a:t>
            </a:r>
            <a:r>
              <a:rPr lang="en-GB" dirty="0"/>
              <a:t> </a:t>
            </a:r>
            <a:r>
              <a:rPr lang="en-GB" dirty="0" err="1"/>
              <a:t>õiguse</a:t>
            </a:r>
            <a:r>
              <a:rPr lang="en-GB" dirty="0"/>
              <a:t> </a:t>
            </a:r>
            <a:r>
              <a:rPr lang="en-GB" dirty="0" err="1"/>
              <a:t>üldpõhimõtetega</a:t>
            </a:r>
            <a:r>
              <a:rPr lang="en-GB" dirty="0"/>
              <a:t>, </a:t>
            </a:r>
            <a:r>
              <a:rPr lang="en-GB" b="1" dirty="0" err="1"/>
              <a:t>arvestades</a:t>
            </a:r>
            <a:r>
              <a:rPr lang="en-GB" b="1" dirty="0"/>
              <a:t> </a:t>
            </a:r>
            <a:r>
              <a:rPr lang="en-GB" b="1" dirty="0" err="1"/>
              <a:t>olulisi</a:t>
            </a:r>
            <a:r>
              <a:rPr lang="en-GB" b="1" dirty="0"/>
              <a:t> </a:t>
            </a:r>
            <a:r>
              <a:rPr lang="en-GB" b="1" dirty="0" err="1"/>
              <a:t>asjaolusid</a:t>
            </a:r>
            <a:r>
              <a:rPr lang="en-GB" b="1" dirty="0"/>
              <a:t> </a:t>
            </a:r>
            <a:r>
              <a:rPr lang="en-GB" b="1" dirty="0" err="1"/>
              <a:t>ning</a:t>
            </a:r>
            <a:r>
              <a:rPr lang="en-GB" b="1" dirty="0"/>
              <a:t> </a:t>
            </a:r>
            <a:r>
              <a:rPr lang="en-GB" b="1" dirty="0" err="1"/>
              <a:t>kaaludes</a:t>
            </a:r>
            <a:r>
              <a:rPr lang="en-GB" b="1" dirty="0"/>
              <a:t> </a:t>
            </a:r>
            <a:r>
              <a:rPr lang="en-GB" b="1" dirty="0" err="1"/>
              <a:t>põhjendatud</a:t>
            </a:r>
            <a:r>
              <a:rPr lang="en-GB" b="1" dirty="0"/>
              <a:t> </a:t>
            </a:r>
            <a:r>
              <a:rPr lang="en-GB" b="1" dirty="0" err="1"/>
              <a:t>huve</a:t>
            </a:r>
            <a:endParaRPr lang="et-EE" b="1" dirty="0"/>
          </a:p>
          <a:p>
            <a:pPr marL="0" indent="0" algn="just">
              <a:buNone/>
            </a:pPr>
            <a:r>
              <a:rPr lang="et-EE" dirty="0"/>
              <a:t>-otsus peab olema </a:t>
            </a:r>
            <a:r>
              <a:rPr lang="et-EE" b="1" dirty="0"/>
              <a:t>põhjendatud</a:t>
            </a:r>
            <a:r>
              <a:rPr lang="et-EE" dirty="0"/>
              <a:t> ja </a:t>
            </a:r>
            <a:r>
              <a:rPr lang="et-EE" b="1" dirty="0"/>
              <a:t>adressaadile arusaadav</a:t>
            </a:r>
          </a:p>
          <a:p>
            <a:pPr marL="0" indent="0" algn="just">
              <a:buNone/>
            </a:pPr>
            <a:r>
              <a:rPr lang="et-EE" dirty="0"/>
              <a:t>-soodustava haldusakti andmisest keeldumine peab olema kirjalikult põhjendatud</a:t>
            </a:r>
            <a:endParaRPr lang="en-US" dirty="0"/>
          </a:p>
          <a:p>
            <a:pPr marL="0" indent="0">
              <a:buNone/>
            </a:pPr>
            <a:endParaRPr lang="en-US" dirty="0"/>
          </a:p>
          <a:p>
            <a:pPr marL="0" indent="0">
              <a:buNone/>
            </a:pPr>
            <a:r>
              <a:rPr lang="et-EE" u="sng" dirty="0"/>
              <a:t> </a:t>
            </a:r>
            <a:endParaRPr lang="et-EE" dirty="0"/>
          </a:p>
        </p:txBody>
      </p:sp>
      <p:sp>
        <p:nvSpPr>
          <p:cNvPr id="4" name="Date Placeholder 3">
            <a:extLst>
              <a:ext uri="{FF2B5EF4-FFF2-40B4-BE49-F238E27FC236}">
                <a16:creationId xmlns:a16="http://schemas.microsoft.com/office/drawing/2014/main" id="{7AF8C0B2-19D4-531B-5377-201D9BFD1B0D}"/>
              </a:ext>
            </a:extLst>
          </p:cNvPr>
          <p:cNvSpPr>
            <a:spLocks noGrp="1"/>
          </p:cNvSpPr>
          <p:nvPr>
            <p:ph type="dt" sz="half" idx="10"/>
          </p:nvPr>
        </p:nvSpPr>
        <p:spPr>
          <a:xfrm>
            <a:off x="959157" y="6425344"/>
            <a:ext cx="2476347" cy="365125"/>
          </a:xfrm>
        </p:spPr>
        <p:txBody>
          <a:bodyPr>
            <a:normAutofit/>
          </a:bodyPr>
          <a:lstStyle/>
          <a:p>
            <a:pPr algn="l">
              <a:spcAft>
                <a:spcPts val="600"/>
              </a:spcAft>
            </a:pPr>
            <a:r>
              <a:rPr lang="et-EE">
                <a:solidFill>
                  <a:schemeClr val="tx1">
                    <a:lumMod val="75000"/>
                    <a:lumOff val="25000"/>
                  </a:schemeClr>
                </a:solidFill>
              </a:rPr>
              <a:t>01.04.2025</a:t>
            </a:r>
            <a:endParaRPr lang="en-US">
              <a:solidFill>
                <a:schemeClr val="tx1">
                  <a:lumMod val="75000"/>
                  <a:lumOff val="25000"/>
                </a:schemeClr>
              </a:solidFill>
            </a:endParaRPr>
          </a:p>
        </p:txBody>
      </p:sp>
    </p:spTree>
    <p:extLst>
      <p:ext uri="{BB962C8B-B14F-4D97-AF65-F5344CB8AC3E}">
        <p14:creationId xmlns:p14="http://schemas.microsoft.com/office/powerpoint/2010/main" val="867977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GB" dirty="0"/>
              <a:t>HALDUSMENETLUS</a:t>
            </a:r>
          </a:p>
        </p:txBody>
      </p:sp>
      <p:sp>
        <p:nvSpPr>
          <p:cNvPr id="3" name="Sisu kohatäide 2"/>
          <p:cNvSpPr>
            <a:spLocks noGrp="1"/>
          </p:cNvSpPr>
          <p:nvPr>
            <p:ph idx="1"/>
          </p:nvPr>
        </p:nvSpPr>
        <p:spPr/>
        <p:txBody>
          <a:bodyPr>
            <a:normAutofit/>
          </a:bodyPr>
          <a:lstStyle/>
          <a:p>
            <a:r>
              <a:rPr lang="et-EE" dirty="0"/>
              <a:t>H</a:t>
            </a:r>
            <a:r>
              <a:rPr lang="en-GB" dirty="0" err="1"/>
              <a:t>aldusorgan</a:t>
            </a:r>
            <a:r>
              <a:rPr lang="en-GB" dirty="0"/>
              <a:t> </a:t>
            </a:r>
            <a:r>
              <a:rPr lang="en-GB" dirty="0" err="1"/>
              <a:t>selgitab</a:t>
            </a:r>
            <a:r>
              <a:rPr lang="en-GB" dirty="0"/>
              <a:t> </a:t>
            </a:r>
            <a:r>
              <a:rPr lang="en-GB" dirty="0" err="1"/>
              <a:t>menetlusosalisele</a:t>
            </a:r>
            <a:r>
              <a:rPr lang="en-GB" dirty="0"/>
              <a:t> :</a:t>
            </a:r>
            <a:br>
              <a:rPr lang="en-GB" dirty="0"/>
            </a:br>
            <a:r>
              <a:rPr lang="en-GB" dirty="0"/>
              <a:t> 1) </a:t>
            </a:r>
            <a:r>
              <a:rPr lang="en-GB" dirty="0" err="1"/>
              <a:t>millised</a:t>
            </a:r>
            <a:r>
              <a:rPr lang="en-GB" dirty="0"/>
              <a:t> </a:t>
            </a:r>
            <a:r>
              <a:rPr lang="en-GB" b="1" dirty="0" err="1"/>
              <a:t>õigused</a:t>
            </a:r>
            <a:r>
              <a:rPr lang="en-GB" b="1" dirty="0"/>
              <a:t> </a:t>
            </a:r>
            <a:r>
              <a:rPr lang="en-GB" b="1" dirty="0" err="1"/>
              <a:t>ja</a:t>
            </a:r>
            <a:r>
              <a:rPr lang="en-GB" b="1" dirty="0"/>
              <a:t> </a:t>
            </a:r>
            <a:r>
              <a:rPr lang="en-GB" b="1" dirty="0" err="1"/>
              <a:t>kohustused</a:t>
            </a:r>
            <a:r>
              <a:rPr lang="en-GB" b="1" dirty="0"/>
              <a:t> </a:t>
            </a:r>
            <a:r>
              <a:rPr lang="en-GB" dirty="0"/>
              <a:t>on </a:t>
            </a:r>
            <a:r>
              <a:rPr lang="en-GB" dirty="0" err="1"/>
              <a:t>menetlusosalisel</a:t>
            </a:r>
            <a:r>
              <a:rPr lang="en-GB" dirty="0"/>
              <a:t> </a:t>
            </a:r>
            <a:r>
              <a:rPr lang="en-GB" dirty="0" err="1"/>
              <a:t>haldusmenetluses</a:t>
            </a:r>
            <a:br>
              <a:rPr lang="en-GB" dirty="0"/>
            </a:br>
            <a:r>
              <a:rPr lang="en-GB" dirty="0"/>
              <a:t> 2) </a:t>
            </a:r>
            <a:r>
              <a:rPr lang="en-GB" dirty="0" err="1"/>
              <a:t>millise</a:t>
            </a:r>
            <a:r>
              <a:rPr lang="en-GB" dirty="0"/>
              <a:t> </a:t>
            </a:r>
            <a:r>
              <a:rPr lang="en-GB" b="1" dirty="0" err="1"/>
              <a:t>tähtaja</a:t>
            </a:r>
            <a:r>
              <a:rPr lang="en-GB" dirty="0"/>
              <a:t> </a:t>
            </a:r>
            <a:r>
              <a:rPr lang="en-GB" dirty="0" err="1"/>
              <a:t>jooksul</a:t>
            </a:r>
            <a:r>
              <a:rPr lang="en-GB" dirty="0"/>
              <a:t> </a:t>
            </a:r>
            <a:r>
              <a:rPr lang="en-GB" dirty="0" err="1"/>
              <a:t>haldusmenetlus</a:t>
            </a:r>
            <a:r>
              <a:rPr lang="en-GB" dirty="0"/>
              <a:t> </a:t>
            </a:r>
            <a:r>
              <a:rPr lang="en-GB" dirty="0" err="1"/>
              <a:t>eeldatavasti</a:t>
            </a:r>
            <a:r>
              <a:rPr lang="en-GB" dirty="0"/>
              <a:t> </a:t>
            </a:r>
            <a:r>
              <a:rPr lang="en-GB" dirty="0" err="1"/>
              <a:t>läbi</a:t>
            </a:r>
            <a:r>
              <a:rPr lang="en-GB" dirty="0"/>
              <a:t> </a:t>
            </a:r>
            <a:r>
              <a:rPr lang="en-GB" dirty="0" err="1"/>
              <a:t>viiakse</a:t>
            </a:r>
            <a:br>
              <a:rPr lang="en-GB" dirty="0"/>
            </a:br>
            <a:r>
              <a:rPr lang="en-GB" dirty="0"/>
              <a:t> 3) </a:t>
            </a:r>
            <a:r>
              <a:rPr lang="en-GB" dirty="0" err="1"/>
              <a:t>millised</a:t>
            </a:r>
            <a:r>
              <a:rPr lang="en-GB" dirty="0"/>
              <a:t> </a:t>
            </a:r>
            <a:r>
              <a:rPr lang="en-GB" b="1" dirty="0" err="1"/>
              <a:t>taotlused</a:t>
            </a:r>
            <a:r>
              <a:rPr lang="en-GB" b="1" dirty="0"/>
              <a:t>, </a:t>
            </a:r>
            <a:r>
              <a:rPr lang="en-GB" b="1" dirty="0" err="1"/>
              <a:t>tõendid</a:t>
            </a:r>
            <a:r>
              <a:rPr lang="en-GB" b="1" dirty="0"/>
              <a:t> </a:t>
            </a:r>
            <a:r>
              <a:rPr lang="en-GB" b="1" dirty="0" err="1"/>
              <a:t>ja</a:t>
            </a:r>
            <a:r>
              <a:rPr lang="en-GB" b="1" dirty="0"/>
              <a:t> </a:t>
            </a:r>
            <a:r>
              <a:rPr lang="en-GB" b="1" dirty="0" err="1"/>
              <a:t>muud</a:t>
            </a:r>
            <a:r>
              <a:rPr lang="en-GB" b="1" dirty="0"/>
              <a:t> </a:t>
            </a:r>
            <a:r>
              <a:rPr lang="en-GB" b="1" dirty="0" err="1"/>
              <a:t>dokumendid</a:t>
            </a:r>
            <a:r>
              <a:rPr lang="en-GB" dirty="0"/>
              <a:t> </a:t>
            </a:r>
            <a:r>
              <a:rPr lang="en-GB" dirty="0" err="1"/>
              <a:t>tuleb</a:t>
            </a:r>
            <a:r>
              <a:rPr lang="en-GB" dirty="0"/>
              <a:t> </a:t>
            </a:r>
            <a:r>
              <a:rPr lang="en-GB" dirty="0" err="1"/>
              <a:t>haldusmenetluses</a:t>
            </a:r>
            <a:r>
              <a:rPr lang="en-GB" dirty="0"/>
              <a:t> </a:t>
            </a:r>
            <a:r>
              <a:rPr lang="en-GB" dirty="0" err="1"/>
              <a:t>esitada</a:t>
            </a:r>
            <a:br>
              <a:rPr lang="en-GB" dirty="0"/>
            </a:br>
            <a:r>
              <a:rPr lang="en-GB" dirty="0"/>
              <a:t> 4) </a:t>
            </a:r>
            <a:r>
              <a:rPr lang="en-GB" b="1" dirty="0" err="1"/>
              <a:t>milliseid</a:t>
            </a:r>
            <a:r>
              <a:rPr lang="en-GB" b="1" dirty="0"/>
              <a:t> </a:t>
            </a:r>
            <a:r>
              <a:rPr lang="en-GB" b="1" dirty="0" err="1"/>
              <a:t>menetlustoiminguid</a:t>
            </a:r>
            <a:r>
              <a:rPr lang="en-GB" b="1" dirty="0"/>
              <a:t> </a:t>
            </a:r>
            <a:r>
              <a:rPr lang="en-GB" dirty="0" err="1"/>
              <a:t>peavad</a:t>
            </a:r>
            <a:r>
              <a:rPr lang="en-GB" dirty="0"/>
              <a:t> </a:t>
            </a:r>
            <a:r>
              <a:rPr lang="en-GB" dirty="0" err="1"/>
              <a:t>menetlusosalised</a:t>
            </a:r>
            <a:r>
              <a:rPr lang="en-GB" dirty="0"/>
              <a:t> </a:t>
            </a:r>
            <a:r>
              <a:rPr lang="en-GB" dirty="0" err="1"/>
              <a:t>sooritama</a:t>
            </a:r>
            <a:endParaRPr lang="et-EE" dirty="0"/>
          </a:p>
          <a:p>
            <a:r>
              <a:rPr lang="en-GB" dirty="0"/>
              <a:t>Kui </a:t>
            </a:r>
            <a:r>
              <a:rPr lang="en-GB" dirty="0" err="1"/>
              <a:t>haldusakti</a:t>
            </a:r>
            <a:r>
              <a:rPr lang="en-GB" dirty="0"/>
              <a:t> </a:t>
            </a:r>
            <a:r>
              <a:rPr lang="en-GB" dirty="0" err="1"/>
              <a:t>ei</a:t>
            </a:r>
            <a:r>
              <a:rPr lang="en-GB" dirty="0"/>
              <a:t> ole </a:t>
            </a:r>
            <a:r>
              <a:rPr lang="en-GB" dirty="0" err="1"/>
              <a:t>võimalik</a:t>
            </a:r>
            <a:r>
              <a:rPr lang="en-GB" dirty="0"/>
              <a:t> </a:t>
            </a:r>
            <a:r>
              <a:rPr lang="en-GB" dirty="0" err="1"/>
              <a:t>anda</a:t>
            </a:r>
            <a:r>
              <a:rPr lang="en-GB" dirty="0"/>
              <a:t> </a:t>
            </a:r>
            <a:r>
              <a:rPr lang="en-GB" dirty="0" err="1"/>
              <a:t>ettenähtud</a:t>
            </a:r>
            <a:r>
              <a:rPr lang="en-GB" dirty="0"/>
              <a:t> </a:t>
            </a:r>
            <a:r>
              <a:rPr lang="en-GB" dirty="0" err="1"/>
              <a:t>tähtaja</a:t>
            </a:r>
            <a:r>
              <a:rPr lang="en-GB" dirty="0"/>
              <a:t> </a:t>
            </a:r>
            <a:r>
              <a:rPr lang="en-GB" dirty="0" err="1"/>
              <a:t>jooksul</a:t>
            </a:r>
            <a:r>
              <a:rPr lang="en-GB" dirty="0"/>
              <a:t>, </a:t>
            </a:r>
            <a:r>
              <a:rPr lang="en-GB" dirty="0" err="1"/>
              <a:t>peab</a:t>
            </a:r>
            <a:r>
              <a:rPr lang="en-GB" dirty="0"/>
              <a:t> </a:t>
            </a:r>
            <a:r>
              <a:rPr lang="en-GB" dirty="0" err="1"/>
              <a:t>haldusorgan</a:t>
            </a:r>
            <a:r>
              <a:rPr lang="en-GB" dirty="0"/>
              <a:t> </a:t>
            </a:r>
            <a:r>
              <a:rPr lang="en-GB" b="1" dirty="0" err="1"/>
              <a:t>viivituseta</a:t>
            </a:r>
            <a:r>
              <a:rPr lang="en-GB" dirty="0"/>
              <a:t> </a:t>
            </a:r>
            <a:r>
              <a:rPr lang="en-GB" dirty="0" err="1"/>
              <a:t>tegema</a:t>
            </a:r>
            <a:r>
              <a:rPr lang="en-GB" dirty="0"/>
              <a:t> </a:t>
            </a:r>
            <a:r>
              <a:rPr lang="en-GB" dirty="0" err="1"/>
              <a:t>teatavaks</a:t>
            </a:r>
            <a:r>
              <a:rPr lang="en-GB" dirty="0"/>
              <a:t> </a:t>
            </a:r>
            <a:r>
              <a:rPr lang="en-GB" dirty="0" err="1"/>
              <a:t>haldusakti</a:t>
            </a:r>
            <a:r>
              <a:rPr lang="en-GB" dirty="0"/>
              <a:t> </a:t>
            </a:r>
            <a:r>
              <a:rPr lang="en-GB" dirty="0" err="1"/>
              <a:t>andmise</a:t>
            </a:r>
            <a:r>
              <a:rPr lang="en-GB" dirty="0"/>
              <a:t> </a:t>
            </a:r>
            <a:r>
              <a:rPr lang="en-GB" dirty="0" err="1"/>
              <a:t>või</a:t>
            </a:r>
            <a:r>
              <a:rPr lang="en-GB" dirty="0"/>
              <a:t> </a:t>
            </a:r>
            <a:r>
              <a:rPr lang="en-GB" dirty="0" err="1"/>
              <a:t>toimingu</a:t>
            </a:r>
            <a:r>
              <a:rPr lang="en-GB" dirty="0"/>
              <a:t> </a:t>
            </a:r>
            <a:r>
              <a:rPr lang="en-GB" dirty="0" err="1"/>
              <a:t>sooritamise</a:t>
            </a:r>
            <a:r>
              <a:rPr lang="en-GB" dirty="0"/>
              <a:t> </a:t>
            </a:r>
            <a:r>
              <a:rPr lang="en-GB" dirty="0" err="1"/>
              <a:t>tõenäolise</a:t>
            </a:r>
            <a:r>
              <a:rPr lang="en-GB" dirty="0"/>
              <a:t> </a:t>
            </a:r>
            <a:r>
              <a:rPr lang="en-GB" dirty="0" err="1"/>
              <a:t>aja</a:t>
            </a:r>
            <a:r>
              <a:rPr lang="en-GB" dirty="0"/>
              <a:t> </a:t>
            </a:r>
            <a:r>
              <a:rPr lang="en-GB" dirty="0" err="1"/>
              <a:t>ning</a:t>
            </a:r>
            <a:r>
              <a:rPr lang="en-GB" dirty="0"/>
              <a:t> </a:t>
            </a:r>
            <a:r>
              <a:rPr lang="en-GB" dirty="0" err="1"/>
              <a:t>näitama</a:t>
            </a:r>
            <a:r>
              <a:rPr lang="en-GB" dirty="0"/>
              <a:t> </a:t>
            </a:r>
            <a:r>
              <a:rPr lang="en-GB" dirty="0" err="1"/>
              <a:t>ettenähtud</a:t>
            </a:r>
            <a:r>
              <a:rPr lang="en-GB" dirty="0"/>
              <a:t> </a:t>
            </a:r>
            <a:r>
              <a:rPr lang="en-GB" dirty="0" err="1"/>
              <a:t>tähtajast</a:t>
            </a:r>
            <a:r>
              <a:rPr lang="en-GB" dirty="0"/>
              <a:t> </a:t>
            </a:r>
            <a:r>
              <a:rPr lang="en-GB" dirty="0" err="1"/>
              <a:t>mittekinnipidamise</a:t>
            </a:r>
            <a:r>
              <a:rPr lang="en-GB" dirty="0"/>
              <a:t> </a:t>
            </a:r>
            <a:r>
              <a:rPr lang="en-GB" dirty="0" err="1"/>
              <a:t>põhjuse</a:t>
            </a:r>
            <a:endParaRPr lang="en-GB" dirty="0"/>
          </a:p>
          <a:p>
            <a:pPr marL="0" indent="0">
              <a:buNone/>
            </a:pPr>
            <a:endParaRPr lang="en-GB" dirty="0"/>
          </a:p>
        </p:txBody>
      </p:sp>
      <p:sp>
        <p:nvSpPr>
          <p:cNvPr id="4" name="Kuupäeva kohatäide 3"/>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19496612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E823CE-A08F-FC77-0C77-CB0A7B0369BF}"/>
              </a:ext>
            </a:extLst>
          </p:cNvPr>
          <p:cNvSpPr>
            <a:spLocks noGrp="1"/>
          </p:cNvSpPr>
          <p:nvPr>
            <p:ph type="title"/>
          </p:nvPr>
        </p:nvSpPr>
        <p:spPr>
          <a:xfrm>
            <a:off x="959157" y="1113764"/>
            <a:ext cx="3269749" cy="4624327"/>
          </a:xfrm>
        </p:spPr>
        <p:txBody>
          <a:bodyPr anchor="ctr">
            <a:normAutofit/>
          </a:bodyPr>
          <a:lstStyle/>
          <a:p>
            <a:r>
              <a:rPr lang="et-EE" sz="3200">
                <a:solidFill>
                  <a:srgbClr val="FFFFFF"/>
                </a:solidFill>
              </a:rPr>
              <a:t>VAIDE KOOSTAMISEL ON OLULINE (II)</a:t>
            </a:r>
          </a:p>
        </p:txBody>
      </p:sp>
      <p:sp>
        <p:nvSpPr>
          <p:cNvPr id="3" name="Content Placeholder 2">
            <a:extLst>
              <a:ext uri="{FF2B5EF4-FFF2-40B4-BE49-F238E27FC236}">
                <a16:creationId xmlns:a16="http://schemas.microsoft.com/office/drawing/2014/main" id="{EAAACECB-083D-D236-2D83-6BC89D7DAAB2}"/>
              </a:ext>
            </a:extLst>
          </p:cNvPr>
          <p:cNvSpPr>
            <a:spLocks noGrp="1"/>
          </p:cNvSpPr>
          <p:nvPr>
            <p:ph idx="1"/>
          </p:nvPr>
        </p:nvSpPr>
        <p:spPr>
          <a:xfrm>
            <a:off x="5155905" y="1113764"/>
            <a:ext cx="6108179" cy="4624327"/>
          </a:xfrm>
        </p:spPr>
        <p:txBody>
          <a:bodyPr anchor="ctr">
            <a:normAutofit/>
          </a:bodyPr>
          <a:lstStyle/>
          <a:p>
            <a:r>
              <a:rPr lang="et-EE" dirty="0"/>
              <a:t>Järgida vaide esitamise tähtaega-30 päeva</a:t>
            </a:r>
          </a:p>
          <a:p>
            <a:r>
              <a:rPr lang="et-EE" dirty="0"/>
              <a:t>Teada üldised vormistamise nõudeid</a:t>
            </a:r>
          </a:p>
          <a:p>
            <a:r>
              <a:rPr lang="et-EE" dirty="0"/>
              <a:t>Kasutada vajadusel vaide põhja (TK, SKA ja </a:t>
            </a:r>
            <a:r>
              <a:rPr lang="et-EE" dirty="0" err="1"/>
              <a:t>EPIKoja</a:t>
            </a:r>
            <a:r>
              <a:rPr lang="et-EE" dirty="0"/>
              <a:t> kodulehed)</a:t>
            </a:r>
          </a:p>
          <a:p>
            <a:r>
              <a:rPr lang="et-EE" b="1" dirty="0"/>
              <a:t>Mõelda läbi faktilised asjaolud s.h põhjendused, miks ei ole otsus vaide esitaja vaatest õige ja õiglane</a:t>
            </a:r>
          </a:p>
          <a:p>
            <a:pPr marL="0" indent="0">
              <a:buNone/>
            </a:pPr>
            <a:endParaRPr lang="en-US" dirty="0"/>
          </a:p>
          <a:p>
            <a:endParaRPr lang="en-US" b="1" dirty="0"/>
          </a:p>
          <a:p>
            <a:endParaRPr lang="et-EE" dirty="0"/>
          </a:p>
          <a:p>
            <a:endParaRPr lang="et-EE" dirty="0"/>
          </a:p>
        </p:txBody>
      </p:sp>
      <p:sp>
        <p:nvSpPr>
          <p:cNvPr id="4" name="Date Placeholder 3">
            <a:extLst>
              <a:ext uri="{FF2B5EF4-FFF2-40B4-BE49-F238E27FC236}">
                <a16:creationId xmlns:a16="http://schemas.microsoft.com/office/drawing/2014/main" id="{2908B514-BEFA-9CD7-E74B-E034A8FCDBF7}"/>
              </a:ext>
            </a:extLst>
          </p:cNvPr>
          <p:cNvSpPr>
            <a:spLocks noGrp="1"/>
          </p:cNvSpPr>
          <p:nvPr>
            <p:ph type="dt" sz="half" idx="10"/>
          </p:nvPr>
        </p:nvSpPr>
        <p:spPr>
          <a:xfrm>
            <a:off x="959157" y="6425344"/>
            <a:ext cx="2476347" cy="365125"/>
          </a:xfrm>
        </p:spPr>
        <p:txBody>
          <a:bodyPr>
            <a:normAutofit/>
          </a:bodyPr>
          <a:lstStyle/>
          <a:p>
            <a:pPr algn="l">
              <a:spcAft>
                <a:spcPts val="600"/>
              </a:spcAft>
            </a:pPr>
            <a:r>
              <a:rPr lang="et-EE">
                <a:solidFill>
                  <a:schemeClr val="tx1">
                    <a:lumMod val="75000"/>
                    <a:lumOff val="25000"/>
                  </a:schemeClr>
                </a:solidFill>
              </a:rPr>
              <a:t>01.04.2025</a:t>
            </a:r>
            <a:endParaRPr lang="en-US">
              <a:solidFill>
                <a:schemeClr val="tx1">
                  <a:lumMod val="75000"/>
                  <a:lumOff val="25000"/>
                </a:schemeClr>
              </a:solidFill>
            </a:endParaRPr>
          </a:p>
        </p:txBody>
      </p:sp>
    </p:spTree>
    <p:extLst>
      <p:ext uri="{BB962C8B-B14F-4D97-AF65-F5344CB8AC3E}">
        <p14:creationId xmlns:p14="http://schemas.microsoft.com/office/powerpoint/2010/main" val="17337130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DB691D59-8F51-4DD8-AD41-D568D29B08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t-EE"/>
          </a:p>
        </p:txBody>
      </p:sp>
      <p:sp>
        <p:nvSpPr>
          <p:cNvPr id="29" name="Rectangle 28">
            <a:extLst>
              <a:ext uri="{FF2B5EF4-FFF2-40B4-BE49-F238E27FC236}">
                <a16:creationId xmlns:a16="http://schemas.microsoft.com/office/drawing/2014/main" id="{204AEF18-0627-48F3-9B3D-F7E8F050B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t-EE"/>
          </a:p>
        </p:txBody>
      </p:sp>
      <p:sp>
        <p:nvSpPr>
          <p:cNvPr id="30" name="Rectangle 29">
            <a:extLst>
              <a:ext uri="{FF2B5EF4-FFF2-40B4-BE49-F238E27FC236}">
                <a16:creationId xmlns:a16="http://schemas.microsoft.com/office/drawing/2014/main" id="{CEAEE08A-C572-438F-9753-B0D527A51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t-EE"/>
          </a:p>
        </p:txBody>
      </p:sp>
      <p:sp>
        <p:nvSpPr>
          <p:cNvPr id="31" name="Rectangle 30">
            <a:extLst>
              <a:ext uri="{FF2B5EF4-FFF2-40B4-BE49-F238E27FC236}">
                <a16:creationId xmlns:a16="http://schemas.microsoft.com/office/drawing/2014/main" id="{DB93146F-62ED-4C59-844C-0935D0FB50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t-EE"/>
          </a:p>
        </p:txBody>
      </p:sp>
      <p:sp>
        <p:nvSpPr>
          <p:cNvPr id="2" name="Pealkiri 1"/>
          <p:cNvSpPr>
            <a:spLocks noGrp="1"/>
          </p:cNvSpPr>
          <p:nvPr>
            <p:ph type="title"/>
          </p:nvPr>
        </p:nvSpPr>
        <p:spPr>
          <a:xfrm>
            <a:off x="581191" y="4610099"/>
            <a:ext cx="10993549" cy="1066801"/>
          </a:xfrm>
        </p:spPr>
        <p:txBody>
          <a:bodyPr vert="horz" lIns="91440" tIns="45720" rIns="91440" bIns="45720" rtlCol="0" anchor="b">
            <a:normAutofit/>
          </a:bodyPr>
          <a:lstStyle/>
          <a:p>
            <a:r>
              <a:rPr lang="en-US" sz="3600" cap="all" dirty="0" err="1">
                <a:solidFill>
                  <a:srgbClr val="FFFFFF"/>
                </a:solidFill>
              </a:rPr>
              <a:t>Tänan</a:t>
            </a:r>
            <a:r>
              <a:rPr lang="en-US" sz="3600" cap="all" dirty="0">
                <a:solidFill>
                  <a:srgbClr val="FFFFFF"/>
                </a:solidFill>
              </a:rPr>
              <a:t>  </a:t>
            </a:r>
            <a:r>
              <a:rPr lang="et-EE" sz="3600" cap="all" dirty="0">
                <a:solidFill>
                  <a:srgbClr val="FFFFFF"/>
                </a:solidFill>
              </a:rPr>
              <a:t>KUULAMAST</a:t>
            </a:r>
            <a:r>
              <a:rPr lang="en-US" sz="3600" cap="all" dirty="0">
                <a:solidFill>
                  <a:srgbClr val="FFFFFF"/>
                </a:solidFill>
              </a:rPr>
              <a:t>!</a:t>
            </a:r>
          </a:p>
        </p:txBody>
      </p:sp>
      <p:sp>
        <p:nvSpPr>
          <p:cNvPr id="3" name="Teksti kohatäide 2"/>
          <p:cNvSpPr>
            <a:spLocks noGrp="1"/>
          </p:cNvSpPr>
          <p:nvPr>
            <p:ph type="body" idx="1"/>
          </p:nvPr>
        </p:nvSpPr>
        <p:spPr>
          <a:xfrm>
            <a:off x="581194" y="5697215"/>
            <a:ext cx="10993546" cy="525565"/>
          </a:xfrm>
        </p:spPr>
        <p:txBody>
          <a:bodyPr vert="horz" lIns="91440" tIns="45720" rIns="91440" bIns="45720" rtlCol="0" anchor="t">
            <a:normAutofit/>
          </a:bodyPr>
          <a:lstStyle/>
          <a:p>
            <a:r>
              <a:rPr lang="en-US" sz="1600" u="sng" cap="all">
                <a:solidFill>
                  <a:srgbClr val="EBEBEB"/>
                </a:solidFill>
              </a:rPr>
              <a:t>E-post: kristi.rekand@epikoda.ee</a:t>
            </a:r>
          </a:p>
        </p:txBody>
      </p:sp>
      <p:sp useBgFill="1">
        <p:nvSpPr>
          <p:cNvPr id="32" name="Rectangle 31">
            <a:extLst>
              <a:ext uri="{FF2B5EF4-FFF2-40B4-BE49-F238E27FC236}">
                <a16:creationId xmlns:a16="http://schemas.microsoft.com/office/drawing/2014/main" id="{B1A515B1-A9B3-49B0-AE0D-D038D42C21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23900"/>
            <a:ext cx="12192000" cy="37081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l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883" y="723899"/>
            <a:ext cx="10753772" cy="3566161"/>
          </a:xfrm>
          <a:prstGeom prst="rect">
            <a:avLst/>
          </a:prstGeom>
        </p:spPr>
      </p:pic>
      <p:sp>
        <p:nvSpPr>
          <p:cNvPr id="5" name="Kuupäeva kohatäide 4"/>
          <p:cNvSpPr>
            <a:spLocks noGrp="1"/>
          </p:cNvSpPr>
          <p:nvPr>
            <p:ph type="dt" sz="half" idx="10"/>
          </p:nvPr>
        </p:nvSpPr>
        <p:spPr>
          <a:xfrm>
            <a:off x="7605951" y="6400800"/>
            <a:ext cx="2844800" cy="365125"/>
          </a:xfrm>
        </p:spPr>
        <p:txBody>
          <a:bodyPr vert="horz" lIns="91440" tIns="45720" rIns="91440" bIns="45720" rtlCol="0" anchor="ctr">
            <a:normAutofit/>
          </a:bodyPr>
          <a:lstStyle/>
          <a:p>
            <a:pPr defTabSz="914400">
              <a:spcAft>
                <a:spcPts val="600"/>
              </a:spcAft>
            </a:pPr>
            <a:r>
              <a:rPr lang="et-EE">
                <a:solidFill>
                  <a:schemeClr val="accent1">
                    <a:lumMod val="75000"/>
                    <a:lumOff val="25000"/>
                  </a:schemeClr>
                </a:solidFill>
              </a:rPr>
              <a:t>01.04.2025</a:t>
            </a:r>
            <a:endParaRPr lang="en-US">
              <a:solidFill>
                <a:schemeClr val="accent1">
                  <a:lumMod val="75000"/>
                  <a:lumOff val="25000"/>
                </a:schemeClr>
              </a:solidFill>
            </a:endParaRPr>
          </a:p>
        </p:txBody>
      </p:sp>
    </p:spTree>
    <p:extLst>
      <p:ext uri="{BB962C8B-B14F-4D97-AF65-F5344CB8AC3E}">
        <p14:creationId xmlns:p14="http://schemas.microsoft.com/office/powerpoint/2010/main" val="2817342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857FD-F6DC-B09E-BA6F-F01ACAE9E971}"/>
              </a:ext>
            </a:extLst>
          </p:cNvPr>
          <p:cNvSpPr>
            <a:spLocks noGrp="1"/>
          </p:cNvSpPr>
          <p:nvPr>
            <p:ph type="title"/>
          </p:nvPr>
        </p:nvSpPr>
        <p:spPr/>
        <p:txBody>
          <a:bodyPr/>
          <a:lstStyle/>
          <a:p>
            <a:r>
              <a:rPr lang="et-EE" dirty="0"/>
              <a:t>HALDUSAKT EHK OTSUS</a:t>
            </a:r>
          </a:p>
        </p:txBody>
      </p:sp>
      <p:sp>
        <p:nvSpPr>
          <p:cNvPr id="3" name="Content Placeholder 2">
            <a:extLst>
              <a:ext uri="{FF2B5EF4-FFF2-40B4-BE49-F238E27FC236}">
                <a16:creationId xmlns:a16="http://schemas.microsoft.com/office/drawing/2014/main" id="{CE6D1BEC-6244-8BC4-0965-DDB2CE273E88}"/>
              </a:ext>
            </a:extLst>
          </p:cNvPr>
          <p:cNvSpPr>
            <a:spLocks noGrp="1"/>
          </p:cNvSpPr>
          <p:nvPr>
            <p:ph idx="1"/>
          </p:nvPr>
        </p:nvSpPr>
        <p:spPr/>
        <p:txBody>
          <a:bodyPr>
            <a:normAutofit/>
          </a:bodyPr>
          <a:lstStyle/>
          <a:p>
            <a:pPr algn="just"/>
            <a:r>
              <a:rPr lang="et-EE" b="0" i="0" dirty="0">
                <a:solidFill>
                  <a:srgbClr val="202020"/>
                </a:solidFill>
                <a:effectLst/>
                <a:latin typeface="Arial" panose="020B0604020202020204" pitchFamily="34" charset="0"/>
              </a:rPr>
              <a:t>Haldusakt peab olema </a:t>
            </a:r>
            <a:r>
              <a:rPr lang="et-EE" b="1" i="0" dirty="0">
                <a:solidFill>
                  <a:srgbClr val="202020"/>
                </a:solidFill>
                <a:effectLst/>
                <a:latin typeface="Arial" panose="020B0604020202020204" pitchFamily="34" charset="0"/>
              </a:rPr>
              <a:t>selge ja</a:t>
            </a:r>
            <a:r>
              <a:rPr lang="et-EE" b="0" i="0" dirty="0">
                <a:solidFill>
                  <a:srgbClr val="202020"/>
                </a:solidFill>
                <a:effectLst/>
                <a:latin typeface="Arial" panose="020B0604020202020204" pitchFamily="34" charset="0"/>
              </a:rPr>
              <a:t> </a:t>
            </a:r>
            <a:r>
              <a:rPr lang="et-EE" b="1" i="0" dirty="0">
                <a:solidFill>
                  <a:srgbClr val="202020"/>
                </a:solidFill>
                <a:effectLst/>
                <a:latin typeface="Arial" panose="020B0604020202020204" pitchFamily="34" charset="0"/>
              </a:rPr>
              <a:t>üheselt mõistetav</a:t>
            </a:r>
            <a:endParaRPr lang="et-EE" b="0" i="0" dirty="0">
              <a:solidFill>
                <a:srgbClr val="202020"/>
              </a:solidFill>
              <a:effectLst/>
              <a:latin typeface="Arial" panose="020B0604020202020204" pitchFamily="34" charset="0"/>
            </a:endParaRPr>
          </a:p>
          <a:p>
            <a:pPr algn="just"/>
            <a:r>
              <a:rPr lang="et-EE" b="0" i="0" dirty="0">
                <a:solidFill>
                  <a:srgbClr val="202020"/>
                </a:solidFill>
                <a:effectLst/>
                <a:latin typeface="Arial" panose="020B0604020202020204" pitchFamily="34" charset="0"/>
              </a:rPr>
              <a:t>Haldusakt antakse </a:t>
            </a:r>
            <a:r>
              <a:rPr lang="et-EE" b="1" i="0" dirty="0">
                <a:solidFill>
                  <a:srgbClr val="202020"/>
                </a:solidFill>
                <a:effectLst/>
                <a:latin typeface="Arial" panose="020B0604020202020204" pitchFamily="34" charset="0"/>
              </a:rPr>
              <a:t>kirjalikus vormis</a:t>
            </a:r>
            <a:r>
              <a:rPr lang="et-EE" b="0" i="0" dirty="0">
                <a:solidFill>
                  <a:srgbClr val="202020"/>
                </a:solidFill>
                <a:effectLst/>
                <a:latin typeface="Arial" panose="020B0604020202020204" pitchFamily="34" charset="0"/>
              </a:rPr>
              <a:t>, kui seaduse või määrusega ei ole sätestatud teisiti. Haldusakti võib anda </a:t>
            </a:r>
            <a:r>
              <a:rPr lang="et-EE" b="1" i="0" dirty="0">
                <a:solidFill>
                  <a:srgbClr val="202020"/>
                </a:solidFill>
                <a:effectLst/>
                <a:latin typeface="Arial" panose="020B0604020202020204" pitchFamily="34" charset="0"/>
              </a:rPr>
              <a:t>muus vormis </a:t>
            </a:r>
            <a:r>
              <a:rPr lang="et-EE" b="0" i="0" dirty="0">
                <a:solidFill>
                  <a:srgbClr val="202020"/>
                </a:solidFill>
                <a:effectLst/>
                <a:latin typeface="Arial" panose="020B0604020202020204" pitchFamily="34" charset="0"/>
              </a:rPr>
              <a:t>edasilükkamatu korralduse tegemiseks. Isiku taotlusel, kellel on selleks põhjendatud huvi, tuleb muus vormis antud haldusakt tagantjärele viivituseta kirjalikult vormistada</a:t>
            </a:r>
          </a:p>
          <a:p>
            <a:pPr algn="just"/>
            <a:r>
              <a:rPr lang="et-EE" b="0" i="0" dirty="0">
                <a:solidFill>
                  <a:srgbClr val="202020"/>
                </a:solidFill>
                <a:effectLst/>
                <a:latin typeface="Arial" panose="020B0604020202020204" pitchFamily="34" charset="0"/>
              </a:rPr>
              <a:t>Kirjalik haldusakt ja </a:t>
            </a:r>
            <a:r>
              <a:rPr lang="et-EE" b="1" i="0" dirty="0">
                <a:solidFill>
                  <a:srgbClr val="202020"/>
                </a:solidFill>
                <a:effectLst/>
                <a:latin typeface="Arial" panose="020B0604020202020204" pitchFamily="34" charset="0"/>
              </a:rPr>
              <a:t>soodustava haldusakti andmisest keeldumine peab olema kirjalikult põhjendatud</a:t>
            </a:r>
            <a:endParaRPr lang="et-EE" b="0" i="0" dirty="0">
              <a:solidFill>
                <a:srgbClr val="202020"/>
              </a:solidFill>
              <a:effectLst/>
              <a:latin typeface="Arial" panose="020B0604020202020204" pitchFamily="34" charset="0"/>
            </a:endParaRPr>
          </a:p>
          <a:p>
            <a:pPr algn="just"/>
            <a:r>
              <a:rPr lang="et-EE" b="0" i="0" dirty="0">
                <a:solidFill>
                  <a:srgbClr val="202020"/>
                </a:solidFill>
                <a:effectLst/>
                <a:latin typeface="Arial" panose="020B0604020202020204" pitchFamily="34" charset="0"/>
              </a:rPr>
              <a:t>Haldusakti põhjenduses tuleb märkida haldusakti andmise </a:t>
            </a:r>
            <a:r>
              <a:rPr lang="et-EE" b="1" i="0" dirty="0">
                <a:solidFill>
                  <a:srgbClr val="202020"/>
                </a:solidFill>
                <a:effectLst/>
                <a:latin typeface="Arial" panose="020B0604020202020204" pitchFamily="34" charset="0"/>
              </a:rPr>
              <a:t>faktiline ja õiguslik alus</a:t>
            </a:r>
          </a:p>
          <a:p>
            <a:pPr algn="just"/>
            <a:r>
              <a:rPr lang="et-EE" b="1" i="0" dirty="0">
                <a:solidFill>
                  <a:srgbClr val="202020"/>
                </a:solidFill>
                <a:effectLst/>
                <a:latin typeface="Arial" panose="020B0604020202020204" pitchFamily="34" charset="0"/>
              </a:rPr>
              <a:t>Kaalutlusõiguse alusel antud haldusakti põhjenduses tuleb märkida kaalutlused, millest haldusorgan on haldusakti andmisel lähtunud</a:t>
            </a:r>
            <a:r>
              <a:rPr lang="et-EE" b="0" i="0" dirty="0">
                <a:solidFill>
                  <a:srgbClr val="202020"/>
                </a:solidFill>
                <a:effectLst/>
                <a:latin typeface="Arial" panose="020B0604020202020204" pitchFamily="34" charset="0"/>
              </a:rPr>
              <a:t>. Haldusakti andmise faktilist alust ei pea põhjenduses näitama, kui haldusakti adressaadi taotlus rahuldati ja kolmanda isiku õigusi ega vabadusi ei piirata</a:t>
            </a:r>
          </a:p>
          <a:p>
            <a:endParaRPr lang="et-EE" dirty="0"/>
          </a:p>
        </p:txBody>
      </p:sp>
      <p:sp>
        <p:nvSpPr>
          <p:cNvPr id="4" name="Date Placeholder 3">
            <a:extLst>
              <a:ext uri="{FF2B5EF4-FFF2-40B4-BE49-F238E27FC236}">
                <a16:creationId xmlns:a16="http://schemas.microsoft.com/office/drawing/2014/main" id="{9D18D694-8561-B5FD-8AEC-5EEC399E39AF}"/>
              </a:ext>
            </a:extLst>
          </p:cNvPr>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2648224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E755-D5BE-63D7-0554-8616D3D8F6A1}"/>
              </a:ext>
            </a:extLst>
          </p:cNvPr>
          <p:cNvSpPr>
            <a:spLocks noGrp="1"/>
          </p:cNvSpPr>
          <p:nvPr>
            <p:ph type="title"/>
          </p:nvPr>
        </p:nvSpPr>
        <p:spPr/>
        <p:txBody>
          <a:bodyPr/>
          <a:lstStyle/>
          <a:p>
            <a:r>
              <a:rPr lang="et-EE" dirty="0"/>
              <a:t>HALDUSAKT EHK OTSUS</a:t>
            </a:r>
          </a:p>
        </p:txBody>
      </p:sp>
      <p:sp>
        <p:nvSpPr>
          <p:cNvPr id="3" name="Content Placeholder 2">
            <a:extLst>
              <a:ext uri="{FF2B5EF4-FFF2-40B4-BE49-F238E27FC236}">
                <a16:creationId xmlns:a16="http://schemas.microsoft.com/office/drawing/2014/main" id="{BFD25F09-7D19-944A-6590-47D83A4942BA}"/>
              </a:ext>
            </a:extLst>
          </p:cNvPr>
          <p:cNvSpPr>
            <a:spLocks noGrp="1"/>
          </p:cNvSpPr>
          <p:nvPr>
            <p:ph idx="1"/>
          </p:nvPr>
        </p:nvSpPr>
        <p:spPr/>
        <p:txBody>
          <a:bodyPr>
            <a:normAutofit/>
          </a:bodyPr>
          <a:lstStyle/>
          <a:p>
            <a:pPr algn="just"/>
            <a:r>
              <a:rPr lang="et-EE" b="0" i="0" dirty="0">
                <a:solidFill>
                  <a:srgbClr val="202020"/>
                </a:solidFill>
                <a:effectLst/>
                <a:latin typeface="Arial" panose="020B0604020202020204" pitchFamily="34" charset="0"/>
              </a:rPr>
              <a:t>Haldusaktis peab olema viide haldusakti vaidlustamise võimaluste, koha, tähtaja ja korra kohta. Vaidlustamisviite puudumine ei mõjuta haldusakti kehtivust, vaidlustamise tähtaega ega too kaasa muid õiguslikke tagajärgi. Vaidlustamisviite puudumist võib pidada haldusakti vaidlustamise tähtaja möödalaskmise mõjuvaks põhjuseks, kui tähtaja möödalaskmine on tingitud vaidlustamisviite puudumisest.</a:t>
            </a:r>
          </a:p>
          <a:p>
            <a:pPr algn="just"/>
            <a:r>
              <a:rPr lang="et-EE" b="0" i="0" dirty="0">
                <a:solidFill>
                  <a:srgbClr val="202020"/>
                </a:solidFill>
                <a:effectLst/>
                <a:latin typeface="Arial" panose="020B0604020202020204" pitchFamily="34" charset="0"/>
              </a:rPr>
              <a:t>Haldusakti kehtetuks tunnistamist ei saa nõuda üksnes põhjusel, et haldusakti andmisel rikuti menetlusnõudeid või et haldusakt ei vasta vorminõuetele, kui eelnimetatud rikkumised ei võinud mõjutada asja otsustamist.</a:t>
            </a:r>
          </a:p>
          <a:p>
            <a:pPr algn="just"/>
            <a:r>
              <a:rPr lang="et-EE" b="0" i="0" dirty="0">
                <a:solidFill>
                  <a:srgbClr val="202020"/>
                </a:solidFill>
                <a:effectLst/>
                <a:latin typeface="Arial" panose="020B0604020202020204" pitchFamily="34" charset="0"/>
              </a:rPr>
              <a:t>Haldusorgan parandab seadusega haldusakti muutmiseks ettenähtud menetluskorda järgimata haldusaktis kirjavea ja muu ilmse ebatäpsuse, mis ei mõjuta haldusakti sisu. Haldusorgan teeb haldusakti parandamise teatavaks haldusakti adressaadile.</a:t>
            </a:r>
          </a:p>
          <a:p>
            <a:endParaRPr lang="et-EE" dirty="0"/>
          </a:p>
        </p:txBody>
      </p:sp>
      <p:sp>
        <p:nvSpPr>
          <p:cNvPr id="4" name="Date Placeholder 3">
            <a:extLst>
              <a:ext uri="{FF2B5EF4-FFF2-40B4-BE49-F238E27FC236}">
                <a16:creationId xmlns:a16="http://schemas.microsoft.com/office/drawing/2014/main" id="{FCAF831B-361F-F5DD-EE60-4023A4E2CDCD}"/>
              </a:ext>
            </a:extLst>
          </p:cNvPr>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585011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2133A-9DCC-491B-7F17-2CFB377531B9}"/>
              </a:ext>
            </a:extLst>
          </p:cNvPr>
          <p:cNvSpPr>
            <a:spLocks noGrp="1"/>
          </p:cNvSpPr>
          <p:nvPr>
            <p:ph type="title"/>
          </p:nvPr>
        </p:nvSpPr>
        <p:spPr/>
        <p:txBody>
          <a:bodyPr/>
          <a:lstStyle/>
          <a:p>
            <a:r>
              <a:rPr lang="et-EE"/>
              <a:t>HALDUSMENETLUSEST KOKKUVÕTVALT</a:t>
            </a:r>
            <a:endParaRPr lang="et-EE" dirty="0"/>
          </a:p>
        </p:txBody>
      </p:sp>
      <p:graphicFrame>
        <p:nvGraphicFramePr>
          <p:cNvPr id="21" name="Content Placeholder 2">
            <a:extLst>
              <a:ext uri="{FF2B5EF4-FFF2-40B4-BE49-F238E27FC236}">
                <a16:creationId xmlns:a16="http://schemas.microsoft.com/office/drawing/2014/main" id="{AF7E8E26-CC75-364A-C957-D39747C43AD1}"/>
              </a:ext>
            </a:extLst>
          </p:cNvPr>
          <p:cNvGraphicFramePr>
            <a:graphicFrameLocks noGrp="1"/>
          </p:cNvGraphicFramePr>
          <p:nvPr>
            <p:ph idx="1"/>
            <p:extLst>
              <p:ext uri="{D42A27DB-BD31-4B8C-83A1-F6EECF244321}">
                <p14:modId xmlns:p14="http://schemas.microsoft.com/office/powerpoint/2010/main" val="2485504746"/>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5BD47F5B-253A-F199-5EEC-08C938505B16}"/>
              </a:ext>
            </a:extLst>
          </p:cNvPr>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274330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GB" dirty="0"/>
              <a:t>VAIDEMENETLUS</a:t>
            </a:r>
          </a:p>
        </p:txBody>
      </p:sp>
      <p:sp>
        <p:nvSpPr>
          <p:cNvPr id="3" name="Sisu kohatäide 2"/>
          <p:cNvSpPr>
            <a:spLocks noGrp="1"/>
          </p:cNvSpPr>
          <p:nvPr>
            <p:ph idx="1"/>
          </p:nvPr>
        </p:nvSpPr>
        <p:spPr/>
        <p:txBody>
          <a:bodyPr>
            <a:normAutofit/>
          </a:bodyPr>
          <a:lstStyle/>
          <a:p>
            <a:pPr marL="0" indent="0">
              <a:buNone/>
            </a:pPr>
            <a:r>
              <a:rPr lang="et-EE" i="0" dirty="0">
                <a:solidFill>
                  <a:srgbClr val="202020"/>
                </a:solidFill>
                <a:effectLst/>
              </a:rPr>
              <a:t>Isik, kes leiab, et haldusaktiga või haldusmenetluse käigus on </a:t>
            </a:r>
            <a:r>
              <a:rPr lang="et-EE" b="1" i="0" dirty="0">
                <a:solidFill>
                  <a:srgbClr val="202020"/>
                </a:solidFill>
                <a:effectLst/>
              </a:rPr>
              <a:t>rikutud tema õigusi </a:t>
            </a:r>
            <a:r>
              <a:rPr lang="et-EE" i="0" dirty="0">
                <a:solidFill>
                  <a:srgbClr val="202020"/>
                </a:solidFill>
                <a:effectLst/>
              </a:rPr>
              <a:t>või piiratud tema vabadusi, võib esitada vaide</a:t>
            </a:r>
            <a:endParaRPr lang="et-EE" dirty="0"/>
          </a:p>
          <a:p>
            <a:r>
              <a:rPr lang="en-GB" dirty="0" err="1"/>
              <a:t>Vaie</a:t>
            </a:r>
            <a:r>
              <a:rPr lang="en-GB" dirty="0"/>
              <a:t> </a:t>
            </a:r>
            <a:r>
              <a:rPr lang="en-GB" dirty="0" err="1"/>
              <a:t>haldusaktile</a:t>
            </a:r>
            <a:r>
              <a:rPr lang="en-GB" dirty="0"/>
              <a:t> </a:t>
            </a:r>
            <a:r>
              <a:rPr lang="en-GB" dirty="0" err="1"/>
              <a:t>või</a:t>
            </a:r>
            <a:r>
              <a:rPr lang="en-GB" dirty="0"/>
              <a:t> </a:t>
            </a:r>
            <a:r>
              <a:rPr lang="en-GB" dirty="0" err="1"/>
              <a:t>toimingule</a:t>
            </a:r>
            <a:r>
              <a:rPr lang="en-GB" dirty="0"/>
              <a:t> </a:t>
            </a:r>
            <a:r>
              <a:rPr lang="en-GB" dirty="0" err="1"/>
              <a:t>tuleb</a:t>
            </a:r>
            <a:r>
              <a:rPr lang="en-GB" dirty="0"/>
              <a:t> </a:t>
            </a:r>
            <a:r>
              <a:rPr lang="en-GB" dirty="0" err="1"/>
              <a:t>esitada</a:t>
            </a:r>
            <a:r>
              <a:rPr lang="en-GB" dirty="0"/>
              <a:t> 30 </a:t>
            </a:r>
            <a:r>
              <a:rPr lang="en-GB" dirty="0" err="1"/>
              <a:t>päeva</a:t>
            </a:r>
            <a:r>
              <a:rPr lang="en-GB" dirty="0"/>
              <a:t> </a:t>
            </a:r>
            <a:r>
              <a:rPr lang="en-GB" dirty="0" err="1"/>
              <a:t>jooksul</a:t>
            </a:r>
            <a:r>
              <a:rPr lang="et-EE" dirty="0"/>
              <a:t> alates vaidlustatava otsuse saamisest</a:t>
            </a:r>
            <a:endParaRPr lang="en-GB" dirty="0"/>
          </a:p>
          <a:p>
            <a:r>
              <a:rPr lang="en-GB" dirty="0" err="1"/>
              <a:t>Vaidemenetluse</a:t>
            </a:r>
            <a:r>
              <a:rPr lang="en-GB" dirty="0"/>
              <a:t> </a:t>
            </a:r>
            <a:r>
              <a:rPr lang="en-GB" dirty="0" err="1"/>
              <a:t>korras</a:t>
            </a:r>
            <a:r>
              <a:rPr lang="en-GB" dirty="0"/>
              <a:t> </a:t>
            </a:r>
            <a:r>
              <a:rPr lang="en-GB" dirty="0" err="1"/>
              <a:t>võib</a:t>
            </a:r>
            <a:r>
              <a:rPr lang="en-GB" dirty="0"/>
              <a:t> </a:t>
            </a:r>
            <a:r>
              <a:rPr lang="en-GB" dirty="0" err="1"/>
              <a:t>nõuda</a:t>
            </a:r>
            <a:r>
              <a:rPr lang="en-GB" dirty="0"/>
              <a:t>:</a:t>
            </a:r>
            <a:br>
              <a:rPr lang="en-GB" dirty="0"/>
            </a:br>
            <a:r>
              <a:rPr lang="en-GB" dirty="0"/>
              <a:t> 1) </a:t>
            </a:r>
            <a:r>
              <a:rPr lang="en-GB" dirty="0" err="1"/>
              <a:t>haldusakti</a:t>
            </a:r>
            <a:r>
              <a:rPr lang="en-GB" dirty="0"/>
              <a:t> </a:t>
            </a:r>
            <a:r>
              <a:rPr lang="en-GB" dirty="0" err="1"/>
              <a:t>kehtetuks</a:t>
            </a:r>
            <a:r>
              <a:rPr lang="en-GB" dirty="0"/>
              <a:t> </a:t>
            </a:r>
            <a:r>
              <a:rPr lang="en-GB" dirty="0" err="1"/>
              <a:t>tunnistamist</a:t>
            </a:r>
            <a:r>
              <a:rPr lang="en-GB" dirty="0"/>
              <a:t>;</a:t>
            </a:r>
            <a:br>
              <a:rPr lang="en-GB" dirty="0"/>
            </a:br>
            <a:r>
              <a:rPr lang="en-GB" dirty="0"/>
              <a:t> 2) </a:t>
            </a:r>
            <a:r>
              <a:rPr lang="en-GB" dirty="0" err="1"/>
              <a:t>haldusakti</a:t>
            </a:r>
            <a:r>
              <a:rPr lang="en-GB" dirty="0"/>
              <a:t> </a:t>
            </a:r>
            <a:r>
              <a:rPr lang="en-GB" u="sng" dirty="0" err="1"/>
              <a:t>osa</a:t>
            </a:r>
            <a:r>
              <a:rPr lang="en-GB" u="sng" dirty="0"/>
              <a:t> </a:t>
            </a:r>
            <a:r>
              <a:rPr lang="en-GB" dirty="0" err="1"/>
              <a:t>kehtetuks</a:t>
            </a:r>
            <a:r>
              <a:rPr lang="en-GB" dirty="0"/>
              <a:t> </a:t>
            </a:r>
            <a:r>
              <a:rPr lang="en-GB" dirty="0" err="1"/>
              <a:t>tunnistamist</a:t>
            </a:r>
            <a:r>
              <a:rPr lang="en-GB" dirty="0"/>
              <a:t>, </a:t>
            </a:r>
            <a:r>
              <a:rPr lang="en-GB" dirty="0" err="1"/>
              <a:t>kui</a:t>
            </a:r>
            <a:r>
              <a:rPr lang="en-GB" dirty="0"/>
              <a:t> </a:t>
            </a:r>
            <a:r>
              <a:rPr lang="en-GB" dirty="0" err="1"/>
              <a:t>seadus</a:t>
            </a:r>
            <a:r>
              <a:rPr lang="en-GB" dirty="0"/>
              <a:t> </a:t>
            </a:r>
            <a:r>
              <a:rPr lang="en-GB" dirty="0" err="1"/>
              <a:t>ei</a:t>
            </a:r>
            <a:r>
              <a:rPr lang="en-GB" dirty="0"/>
              <a:t> </a:t>
            </a:r>
            <a:r>
              <a:rPr lang="en-GB" dirty="0" err="1"/>
              <a:t>piira</a:t>
            </a:r>
            <a:r>
              <a:rPr lang="en-GB" dirty="0"/>
              <a:t> </a:t>
            </a:r>
            <a:r>
              <a:rPr lang="en-GB" dirty="0" err="1"/>
              <a:t>haldusakti</a:t>
            </a:r>
            <a:r>
              <a:rPr lang="en-GB" dirty="0"/>
              <a:t> </a:t>
            </a:r>
            <a:r>
              <a:rPr lang="en-GB" dirty="0" err="1"/>
              <a:t>osalist</a:t>
            </a:r>
            <a:r>
              <a:rPr lang="en-GB" dirty="0"/>
              <a:t> </a:t>
            </a:r>
            <a:r>
              <a:rPr lang="en-GB" dirty="0" err="1"/>
              <a:t>vaidlustamist</a:t>
            </a:r>
            <a:r>
              <a:rPr lang="en-GB" dirty="0"/>
              <a:t>;</a:t>
            </a:r>
            <a:br>
              <a:rPr lang="en-GB" dirty="0"/>
            </a:br>
            <a:r>
              <a:rPr lang="en-GB" dirty="0"/>
              <a:t> 3) </a:t>
            </a:r>
            <a:r>
              <a:rPr lang="en-GB" dirty="0" err="1"/>
              <a:t>ettekirjutuse</a:t>
            </a:r>
            <a:r>
              <a:rPr lang="en-GB" dirty="0"/>
              <a:t> </a:t>
            </a:r>
            <a:r>
              <a:rPr lang="en-GB" dirty="0" err="1"/>
              <a:t>tegemist</a:t>
            </a:r>
            <a:r>
              <a:rPr lang="en-GB" dirty="0"/>
              <a:t> </a:t>
            </a:r>
            <a:r>
              <a:rPr lang="en-GB" dirty="0" err="1"/>
              <a:t>haldusakti</a:t>
            </a:r>
            <a:r>
              <a:rPr lang="en-GB" dirty="0"/>
              <a:t> </a:t>
            </a:r>
            <a:r>
              <a:rPr lang="en-GB" dirty="0" err="1"/>
              <a:t>andmiseks</a:t>
            </a:r>
            <a:r>
              <a:rPr lang="en-GB" dirty="0"/>
              <a:t>, </a:t>
            </a:r>
            <a:r>
              <a:rPr lang="en-GB" dirty="0" err="1"/>
              <a:t>asja</a:t>
            </a:r>
            <a:r>
              <a:rPr lang="en-GB" dirty="0"/>
              <a:t> </a:t>
            </a:r>
            <a:r>
              <a:rPr lang="en-GB" dirty="0" err="1"/>
              <a:t>uueks</a:t>
            </a:r>
            <a:r>
              <a:rPr lang="en-GB" dirty="0"/>
              <a:t> </a:t>
            </a:r>
            <a:r>
              <a:rPr lang="en-GB" dirty="0" err="1"/>
              <a:t>otsustamiseks</a:t>
            </a:r>
            <a:r>
              <a:rPr lang="en-GB" dirty="0"/>
              <a:t> </a:t>
            </a:r>
            <a:r>
              <a:rPr lang="en-GB" dirty="0" err="1"/>
              <a:t>või</a:t>
            </a:r>
            <a:r>
              <a:rPr lang="en-GB" dirty="0"/>
              <a:t> </a:t>
            </a:r>
            <a:r>
              <a:rPr lang="en-GB" dirty="0" err="1"/>
              <a:t>toimingu</a:t>
            </a:r>
            <a:r>
              <a:rPr lang="en-GB" dirty="0"/>
              <a:t> </a:t>
            </a:r>
            <a:r>
              <a:rPr lang="en-GB" dirty="0" err="1"/>
              <a:t>sooritamiseks</a:t>
            </a:r>
            <a:r>
              <a:rPr lang="en-GB" dirty="0"/>
              <a:t>.</a:t>
            </a:r>
          </a:p>
          <a:p>
            <a:r>
              <a:rPr lang="en-GB" dirty="0"/>
              <a:t> </a:t>
            </a:r>
            <a:r>
              <a:rPr lang="en-GB" dirty="0" err="1"/>
              <a:t>Vaide</a:t>
            </a:r>
            <a:r>
              <a:rPr lang="en-GB" dirty="0"/>
              <a:t> </a:t>
            </a:r>
            <a:r>
              <a:rPr lang="en-GB" dirty="0" err="1"/>
              <a:t>esitamise</a:t>
            </a:r>
            <a:r>
              <a:rPr lang="en-GB" dirty="0"/>
              <a:t> </a:t>
            </a:r>
            <a:r>
              <a:rPr lang="en-GB" dirty="0" err="1"/>
              <a:t>tähtaja</a:t>
            </a:r>
            <a:r>
              <a:rPr lang="en-GB" dirty="0"/>
              <a:t> </a:t>
            </a:r>
            <a:r>
              <a:rPr lang="en-GB" dirty="0" err="1"/>
              <a:t>võib</a:t>
            </a:r>
            <a:r>
              <a:rPr lang="en-GB" dirty="0"/>
              <a:t> </a:t>
            </a:r>
            <a:r>
              <a:rPr lang="en-GB" dirty="0" err="1"/>
              <a:t>ennistada</a:t>
            </a:r>
            <a:r>
              <a:rPr lang="en-GB" dirty="0"/>
              <a:t> </a:t>
            </a:r>
            <a:r>
              <a:rPr lang="en-GB" dirty="0" err="1"/>
              <a:t>kui</a:t>
            </a:r>
            <a:r>
              <a:rPr lang="en-GB" dirty="0"/>
              <a:t> </a:t>
            </a:r>
            <a:r>
              <a:rPr lang="en-GB" dirty="0" err="1"/>
              <a:t>menetlustähtaeg</a:t>
            </a:r>
            <a:r>
              <a:rPr lang="en-GB" dirty="0"/>
              <a:t> on </a:t>
            </a:r>
            <a:r>
              <a:rPr lang="en-GB" dirty="0" err="1"/>
              <a:t>mööda</a:t>
            </a:r>
            <a:r>
              <a:rPr lang="en-GB" dirty="0"/>
              <a:t> </a:t>
            </a:r>
            <a:r>
              <a:rPr lang="en-GB" dirty="0" err="1"/>
              <a:t>lastud</a:t>
            </a:r>
            <a:r>
              <a:rPr lang="en-GB" dirty="0"/>
              <a:t> </a:t>
            </a:r>
            <a:r>
              <a:rPr lang="en-GB" b="1" dirty="0" err="1"/>
              <a:t>mõjuval</a:t>
            </a:r>
            <a:r>
              <a:rPr lang="en-GB" b="1" dirty="0"/>
              <a:t> </a:t>
            </a:r>
            <a:r>
              <a:rPr lang="en-GB" b="1" dirty="0" err="1"/>
              <a:t>põhjusel</a:t>
            </a:r>
            <a:r>
              <a:rPr lang="et-EE" dirty="0"/>
              <a:t>. Mõjuv põhjus??</a:t>
            </a:r>
          </a:p>
        </p:txBody>
      </p:sp>
      <p:sp>
        <p:nvSpPr>
          <p:cNvPr id="4" name="Kuupäeva kohatäide 3"/>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2164439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GB" dirty="0"/>
              <a:t>VAIDEMENETLUS (HMS § 71 </a:t>
            </a:r>
            <a:r>
              <a:rPr lang="en-GB" dirty="0" err="1"/>
              <a:t>jj</a:t>
            </a:r>
            <a:r>
              <a:rPr lang="en-GB" dirty="0"/>
              <a:t>)</a:t>
            </a:r>
          </a:p>
        </p:txBody>
      </p:sp>
      <p:sp>
        <p:nvSpPr>
          <p:cNvPr id="3" name="Sisu kohatäide 2"/>
          <p:cNvSpPr>
            <a:spLocks noGrp="1"/>
          </p:cNvSpPr>
          <p:nvPr>
            <p:ph idx="1"/>
          </p:nvPr>
        </p:nvSpPr>
        <p:spPr/>
        <p:txBody>
          <a:bodyPr>
            <a:normAutofit/>
          </a:bodyPr>
          <a:lstStyle/>
          <a:p>
            <a:r>
              <a:rPr lang="en-GB" b="1" dirty="0" err="1"/>
              <a:t>Vaides</a:t>
            </a:r>
            <a:r>
              <a:rPr lang="en-GB" b="1" dirty="0"/>
              <a:t> </a:t>
            </a:r>
            <a:r>
              <a:rPr lang="en-GB" b="1" dirty="0" err="1"/>
              <a:t>märgitakse</a:t>
            </a:r>
            <a:r>
              <a:rPr lang="en-GB" dirty="0"/>
              <a:t>:</a:t>
            </a:r>
            <a:br>
              <a:rPr lang="en-GB" dirty="0"/>
            </a:br>
            <a:r>
              <a:rPr lang="en-GB" dirty="0" err="1"/>
              <a:t>haldusorgani</a:t>
            </a:r>
            <a:r>
              <a:rPr lang="en-GB" dirty="0"/>
              <a:t> </a:t>
            </a:r>
            <a:r>
              <a:rPr lang="en-GB" dirty="0" err="1"/>
              <a:t>nimetus</a:t>
            </a:r>
            <a:r>
              <a:rPr lang="en-GB" dirty="0"/>
              <a:t>, </a:t>
            </a:r>
            <a:r>
              <a:rPr lang="en-GB" dirty="0" err="1"/>
              <a:t>kellele</a:t>
            </a:r>
            <a:r>
              <a:rPr lang="en-GB" dirty="0"/>
              <a:t> </a:t>
            </a:r>
            <a:r>
              <a:rPr lang="en-GB" dirty="0" err="1"/>
              <a:t>vaie</a:t>
            </a:r>
            <a:r>
              <a:rPr lang="en-GB" dirty="0"/>
              <a:t> on </a:t>
            </a:r>
            <a:r>
              <a:rPr lang="en-GB" dirty="0" err="1"/>
              <a:t>esitatud</a:t>
            </a:r>
            <a:br>
              <a:rPr lang="en-GB" dirty="0"/>
            </a:br>
            <a:r>
              <a:rPr lang="en-GB" dirty="0" err="1"/>
              <a:t>vaide</a:t>
            </a:r>
            <a:r>
              <a:rPr lang="en-GB" dirty="0"/>
              <a:t> </a:t>
            </a:r>
            <a:r>
              <a:rPr lang="en-GB" dirty="0" err="1"/>
              <a:t>esitaja</a:t>
            </a:r>
            <a:r>
              <a:rPr lang="en-GB" dirty="0"/>
              <a:t> </a:t>
            </a:r>
            <a:r>
              <a:rPr lang="en-GB" dirty="0" err="1"/>
              <a:t>nimi</a:t>
            </a:r>
            <a:r>
              <a:rPr lang="en-GB" dirty="0"/>
              <a:t> </a:t>
            </a:r>
            <a:r>
              <a:rPr lang="en-GB" dirty="0" err="1"/>
              <a:t>või</a:t>
            </a:r>
            <a:r>
              <a:rPr lang="en-GB" dirty="0"/>
              <a:t> </a:t>
            </a:r>
            <a:r>
              <a:rPr lang="en-GB" dirty="0" err="1"/>
              <a:t>nimetus</a:t>
            </a:r>
            <a:r>
              <a:rPr lang="en-GB" dirty="0"/>
              <a:t>, </a:t>
            </a:r>
            <a:r>
              <a:rPr lang="en-GB" dirty="0" err="1"/>
              <a:t>postiaadress</a:t>
            </a:r>
            <a:r>
              <a:rPr lang="en-GB" dirty="0"/>
              <a:t> </a:t>
            </a:r>
            <a:r>
              <a:rPr lang="en-GB" dirty="0" err="1"/>
              <a:t>ja</a:t>
            </a:r>
            <a:r>
              <a:rPr lang="en-GB" dirty="0"/>
              <a:t> </a:t>
            </a:r>
            <a:r>
              <a:rPr lang="en-GB" dirty="0" err="1"/>
              <a:t>sidevahendite</a:t>
            </a:r>
            <a:r>
              <a:rPr lang="en-GB" dirty="0"/>
              <a:t> </a:t>
            </a:r>
            <a:r>
              <a:rPr lang="en-GB" dirty="0" err="1"/>
              <a:t>numbrid</a:t>
            </a:r>
            <a:br>
              <a:rPr lang="en-GB" dirty="0"/>
            </a:br>
            <a:r>
              <a:rPr lang="en-GB" dirty="0" err="1"/>
              <a:t>vaidlustatava</a:t>
            </a:r>
            <a:r>
              <a:rPr lang="en-GB" dirty="0"/>
              <a:t> </a:t>
            </a:r>
            <a:r>
              <a:rPr lang="en-GB" dirty="0" err="1"/>
              <a:t>haldusakti</a:t>
            </a:r>
            <a:r>
              <a:rPr lang="en-GB" dirty="0"/>
              <a:t> </a:t>
            </a:r>
            <a:r>
              <a:rPr lang="en-GB" dirty="0" err="1"/>
              <a:t>või</a:t>
            </a:r>
            <a:r>
              <a:rPr lang="en-GB" dirty="0"/>
              <a:t> </a:t>
            </a:r>
            <a:r>
              <a:rPr lang="en-GB" dirty="0" err="1"/>
              <a:t>toimingu</a:t>
            </a:r>
            <a:r>
              <a:rPr lang="en-GB" dirty="0"/>
              <a:t> sisu</a:t>
            </a:r>
            <a:br>
              <a:rPr lang="en-GB" dirty="0"/>
            </a:br>
            <a:r>
              <a:rPr lang="en-GB" b="1" dirty="0" err="1"/>
              <a:t>põhjused</a:t>
            </a:r>
            <a:r>
              <a:rPr lang="en-GB" b="1" dirty="0"/>
              <a:t>, </a:t>
            </a:r>
            <a:r>
              <a:rPr lang="en-GB" b="1" dirty="0" err="1"/>
              <a:t>miks</a:t>
            </a:r>
            <a:r>
              <a:rPr lang="en-GB" b="1" dirty="0"/>
              <a:t> </a:t>
            </a:r>
            <a:r>
              <a:rPr lang="en-GB" b="1" dirty="0" err="1"/>
              <a:t>vaide</a:t>
            </a:r>
            <a:r>
              <a:rPr lang="en-GB" b="1" dirty="0"/>
              <a:t> </a:t>
            </a:r>
            <a:r>
              <a:rPr lang="en-GB" b="1" dirty="0" err="1"/>
              <a:t>esitaja</a:t>
            </a:r>
            <a:r>
              <a:rPr lang="en-GB" b="1" dirty="0"/>
              <a:t> </a:t>
            </a:r>
            <a:r>
              <a:rPr lang="en-GB" b="1" dirty="0" err="1"/>
              <a:t>leiab</a:t>
            </a:r>
            <a:r>
              <a:rPr lang="en-GB" b="1" dirty="0"/>
              <a:t>, et </a:t>
            </a:r>
            <a:r>
              <a:rPr lang="en-GB" b="1" dirty="0" err="1"/>
              <a:t>haldusakt</a:t>
            </a:r>
            <a:r>
              <a:rPr lang="en-GB" b="1" dirty="0"/>
              <a:t> </a:t>
            </a:r>
            <a:r>
              <a:rPr lang="en-GB" b="1" dirty="0" err="1"/>
              <a:t>või</a:t>
            </a:r>
            <a:r>
              <a:rPr lang="en-GB" b="1" dirty="0"/>
              <a:t> </a:t>
            </a:r>
            <a:r>
              <a:rPr lang="en-GB" b="1" dirty="0" err="1"/>
              <a:t>toiming</a:t>
            </a:r>
            <a:r>
              <a:rPr lang="en-GB" b="1" dirty="0"/>
              <a:t> </a:t>
            </a:r>
            <a:r>
              <a:rPr lang="en-GB" b="1" dirty="0" err="1"/>
              <a:t>rikub</a:t>
            </a:r>
            <a:r>
              <a:rPr lang="en-GB" b="1" dirty="0"/>
              <a:t> </a:t>
            </a:r>
            <a:r>
              <a:rPr lang="en-GB" b="1" dirty="0" err="1"/>
              <a:t>tema</a:t>
            </a:r>
            <a:r>
              <a:rPr lang="en-GB" b="1" dirty="0"/>
              <a:t> </a:t>
            </a:r>
            <a:r>
              <a:rPr lang="en-GB" b="1" dirty="0" err="1"/>
              <a:t>õigusi</a:t>
            </a:r>
            <a:br>
              <a:rPr lang="en-GB" b="1" dirty="0"/>
            </a:br>
            <a:r>
              <a:rPr lang="en-GB" b="1" dirty="0" err="1"/>
              <a:t>vaide</a:t>
            </a:r>
            <a:r>
              <a:rPr lang="en-GB" b="1" dirty="0"/>
              <a:t> </a:t>
            </a:r>
            <a:r>
              <a:rPr lang="en-GB" b="1" dirty="0" err="1"/>
              <a:t>esitaja</a:t>
            </a:r>
            <a:r>
              <a:rPr lang="en-GB" b="1" dirty="0"/>
              <a:t> </a:t>
            </a:r>
            <a:r>
              <a:rPr lang="en-GB" b="1" dirty="0" err="1"/>
              <a:t>selgelt</a:t>
            </a:r>
            <a:r>
              <a:rPr lang="en-GB" b="1" dirty="0"/>
              <a:t> </a:t>
            </a:r>
            <a:r>
              <a:rPr lang="en-GB" b="1" dirty="0" err="1"/>
              <a:t>väljendatud</a:t>
            </a:r>
            <a:r>
              <a:rPr lang="en-GB" b="1" dirty="0"/>
              <a:t> </a:t>
            </a:r>
            <a:r>
              <a:rPr lang="en-GB" b="1" dirty="0" err="1"/>
              <a:t>nõue</a:t>
            </a:r>
            <a:br>
              <a:rPr lang="en-GB" b="1" dirty="0"/>
            </a:br>
            <a:r>
              <a:rPr lang="en-GB" dirty="0" err="1"/>
              <a:t>vaide</a:t>
            </a:r>
            <a:r>
              <a:rPr lang="en-GB" dirty="0"/>
              <a:t> </a:t>
            </a:r>
            <a:r>
              <a:rPr lang="en-GB" dirty="0" err="1"/>
              <a:t>esitaja</a:t>
            </a:r>
            <a:r>
              <a:rPr lang="en-GB" dirty="0"/>
              <a:t> </a:t>
            </a:r>
            <a:r>
              <a:rPr lang="en-GB" dirty="0" err="1"/>
              <a:t>kinnitus</a:t>
            </a:r>
            <a:r>
              <a:rPr lang="en-GB" dirty="0"/>
              <a:t> </a:t>
            </a:r>
            <a:r>
              <a:rPr lang="en-GB" dirty="0" err="1"/>
              <a:t>selle</a:t>
            </a:r>
            <a:r>
              <a:rPr lang="en-GB" dirty="0"/>
              <a:t> </a:t>
            </a:r>
            <a:r>
              <a:rPr lang="en-GB" dirty="0" err="1"/>
              <a:t>kohta</a:t>
            </a:r>
            <a:r>
              <a:rPr lang="en-GB" dirty="0"/>
              <a:t>, et </a:t>
            </a:r>
            <a:r>
              <a:rPr lang="en-GB" dirty="0" err="1"/>
              <a:t>vaieldavas</a:t>
            </a:r>
            <a:r>
              <a:rPr lang="en-GB" dirty="0"/>
              <a:t> </a:t>
            </a:r>
            <a:r>
              <a:rPr lang="en-GB" dirty="0" err="1"/>
              <a:t>asjas</a:t>
            </a:r>
            <a:r>
              <a:rPr lang="en-GB" dirty="0"/>
              <a:t> </a:t>
            </a:r>
            <a:r>
              <a:rPr lang="en-GB" dirty="0" err="1"/>
              <a:t>ei</a:t>
            </a:r>
            <a:r>
              <a:rPr lang="en-GB" dirty="0"/>
              <a:t> ole </a:t>
            </a:r>
            <a:r>
              <a:rPr lang="en-GB" dirty="0" err="1"/>
              <a:t>jõustunud</a:t>
            </a:r>
            <a:r>
              <a:rPr lang="en-GB" dirty="0"/>
              <a:t> </a:t>
            </a:r>
            <a:r>
              <a:rPr lang="en-GB" dirty="0" err="1"/>
              <a:t>kohtuotsust</a:t>
            </a:r>
            <a:r>
              <a:rPr lang="en-GB" dirty="0"/>
              <a:t> </a:t>
            </a:r>
            <a:r>
              <a:rPr lang="en-GB" dirty="0" err="1"/>
              <a:t>ega</a:t>
            </a:r>
            <a:r>
              <a:rPr lang="en-GB" dirty="0"/>
              <a:t> </a:t>
            </a:r>
            <a:r>
              <a:rPr lang="en-GB" dirty="0" err="1"/>
              <a:t>toimu</a:t>
            </a:r>
            <a:r>
              <a:rPr lang="en-GB" dirty="0"/>
              <a:t> </a:t>
            </a:r>
            <a:r>
              <a:rPr lang="en-GB" dirty="0" err="1"/>
              <a:t>kohtumenetlust</a:t>
            </a:r>
            <a:br>
              <a:rPr lang="en-GB" dirty="0"/>
            </a:br>
            <a:r>
              <a:rPr lang="en-GB" dirty="0" err="1"/>
              <a:t>vaidele</a:t>
            </a:r>
            <a:r>
              <a:rPr lang="en-GB" dirty="0"/>
              <a:t> </a:t>
            </a:r>
            <a:r>
              <a:rPr lang="en-GB" dirty="0" err="1"/>
              <a:t>lisatud</a:t>
            </a:r>
            <a:r>
              <a:rPr lang="en-GB" dirty="0"/>
              <a:t> </a:t>
            </a:r>
            <a:r>
              <a:rPr lang="en-GB" dirty="0" err="1"/>
              <a:t>dokumentide</a:t>
            </a:r>
            <a:r>
              <a:rPr lang="en-GB" dirty="0"/>
              <a:t> </a:t>
            </a:r>
            <a:r>
              <a:rPr lang="en-GB" dirty="0" err="1"/>
              <a:t>loetelu</a:t>
            </a:r>
            <a:endParaRPr lang="en-GB" dirty="0"/>
          </a:p>
          <a:p>
            <a:r>
              <a:rPr lang="en-GB" dirty="0" err="1"/>
              <a:t>Vaidele</a:t>
            </a:r>
            <a:r>
              <a:rPr lang="en-GB" dirty="0"/>
              <a:t> </a:t>
            </a:r>
            <a:r>
              <a:rPr lang="en-GB" dirty="0" err="1"/>
              <a:t>kirjutab</a:t>
            </a:r>
            <a:r>
              <a:rPr lang="en-GB" dirty="0"/>
              <a:t> </a:t>
            </a:r>
            <a:r>
              <a:rPr lang="en-GB" dirty="0" err="1"/>
              <a:t>alla</a:t>
            </a:r>
            <a:r>
              <a:rPr lang="en-GB" dirty="0"/>
              <a:t> </a:t>
            </a:r>
            <a:r>
              <a:rPr lang="en-GB" dirty="0" err="1"/>
              <a:t>selle</a:t>
            </a:r>
            <a:r>
              <a:rPr lang="en-GB" dirty="0"/>
              <a:t> </a:t>
            </a:r>
            <a:r>
              <a:rPr lang="en-GB" dirty="0" err="1"/>
              <a:t>esitaja</a:t>
            </a:r>
            <a:r>
              <a:rPr lang="en-GB" dirty="0"/>
              <a:t> </a:t>
            </a:r>
            <a:r>
              <a:rPr lang="en-GB" dirty="0" err="1"/>
              <a:t>või</a:t>
            </a:r>
            <a:r>
              <a:rPr lang="en-GB" dirty="0"/>
              <a:t> </a:t>
            </a:r>
            <a:r>
              <a:rPr lang="en-GB" dirty="0" err="1"/>
              <a:t>tema</a:t>
            </a:r>
            <a:r>
              <a:rPr lang="en-GB" dirty="0"/>
              <a:t> </a:t>
            </a:r>
            <a:r>
              <a:rPr lang="en-GB" dirty="0" err="1"/>
              <a:t>esindaja</a:t>
            </a:r>
            <a:endParaRPr lang="et-EE" dirty="0"/>
          </a:p>
          <a:p>
            <a:r>
              <a:rPr lang="et-EE" dirty="0"/>
              <a:t>Kinnitus selle kohta, et asjas ei ole jõustunud kohtuotsust või samas asjas ei ole esitatud kaebust</a:t>
            </a:r>
            <a:endParaRPr lang="en-GB" dirty="0"/>
          </a:p>
          <a:p>
            <a:endParaRPr lang="en-GB" dirty="0"/>
          </a:p>
        </p:txBody>
      </p:sp>
      <p:sp>
        <p:nvSpPr>
          <p:cNvPr id="4" name="Kuupäeva kohatäide 3"/>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2547370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GB" dirty="0"/>
              <a:t>VAIDEMENETLUS</a:t>
            </a:r>
          </a:p>
        </p:txBody>
      </p:sp>
      <p:sp>
        <p:nvSpPr>
          <p:cNvPr id="3" name="Sisu kohatäide 2"/>
          <p:cNvSpPr>
            <a:spLocks noGrp="1"/>
          </p:cNvSpPr>
          <p:nvPr>
            <p:ph idx="1"/>
          </p:nvPr>
        </p:nvSpPr>
        <p:spPr/>
        <p:txBody>
          <a:bodyPr>
            <a:normAutofit/>
          </a:bodyPr>
          <a:lstStyle/>
          <a:p>
            <a:r>
              <a:rPr lang="en-GB" dirty="0"/>
              <a:t>Kui </a:t>
            </a:r>
            <a:r>
              <a:rPr lang="en-GB" dirty="0" err="1"/>
              <a:t>seadus</a:t>
            </a:r>
            <a:r>
              <a:rPr lang="en-GB" dirty="0"/>
              <a:t> </a:t>
            </a:r>
            <a:r>
              <a:rPr lang="en-GB" dirty="0" err="1"/>
              <a:t>ei</a:t>
            </a:r>
            <a:r>
              <a:rPr lang="en-GB" dirty="0"/>
              <a:t> </a:t>
            </a:r>
            <a:r>
              <a:rPr lang="en-GB" dirty="0" err="1"/>
              <a:t>sätesta</a:t>
            </a:r>
            <a:r>
              <a:rPr lang="en-GB" dirty="0"/>
              <a:t> </a:t>
            </a:r>
            <a:r>
              <a:rPr lang="en-GB" dirty="0" err="1"/>
              <a:t>teisiti</a:t>
            </a:r>
            <a:r>
              <a:rPr lang="en-GB" dirty="0"/>
              <a:t>, </a:t>
            </a:r>
            <a:r>
              <a:rPr lang="en-GB" dirty="0" err="1"/>
              <a:t>lahendatakse</a:t>
            </a:r>
            <a:r>
              <a:rPr lang="en-GB" dirty="0"/>
              <a:t> </a:t>
            </a:r>
            <a:r>
              <a:rPr lang="en-GB" dirty="0" err="1"/>
              <a:t>vaie</a:t>
            </a:r>
            <a:r>
              <a:rPr lang="en-GB" dirty="0"/>
              <a:t> 10 </a:t>
            </a:r>
            <a:r>
              <a:rPr lang="en-GB" dirty="0" err="1"/>
              <a:t>päeva</a:t>
            </a:r>
            <a:r>
              <a:rPr lang="en-GB" dirty="0"/>
              <a:t> </a:t>
            </a:r>
            <a:r>
              <a:rPr lang="en-GB" dirty="0" err="1"/>
              <a:t>jooksul</a:t>
            </a:r>
            <a:r>
              <a:rPr lang="en-GB" dirty="0"/>
              <a:t>, </a:t>
            </a:r>
            <a:r>
              <a:rPr lang="en-GB" dirty="0" err="1"/>
              <a:t>arvates</a:t>
            </a:r>
            <a:r>
              <a:rPr lang="en-GB" dirty="0"/>
              <a:t> </a:t>
            </a:r>
            <a:r>
              <a:rPr lang="en-GB" dirty="0" err="1"/>
              <a:t>vaide</a:t>
            </a:r>
            <a:r>
              <a:rPr lang="en-GB" dirty="0"/>
              <a:t> </a:t>
            </a:r>
            <a:r>
              <a:rPr lang="en-GB" dirty="0" err="1"/>
              <a:t>edastamisest</a:t>
            </a:r>
            <a:r>
              <a:rPr lang="en-GB" dirty="0"/>
              <a:t> </a:t>
            </a:r>
            <a:r>
              <a:rPr lang="en-GB" dirty="0" err="1"/>
              <a:t>vaiet</a:t>
            </a:r>
            <a:r>
              <a:rPr lang="en-GB" dirty="0"/>
              <a:t> </a:t>
            </a:r>
            <a:r>
              <a:rPr lang="en-GB" dirty="0" err="1"/>
              <a:t>läbivaatavale</a:t>
            </a:r>
            <a:r>
              <a:rPr lang="en-GB" dirty="0"/>
              <a:t> </a:t>
            </a:r>
            <a:r>
              <a:rPr lang="en-GB" dirty="0" err="1"/>
              <a:t>haldusorganile</a:t>
            </a:r>
            <a:endParaRPr lang="en-GB" dirty="0"/>
          </a:p>
          <a:p>
            <a:r>
              <a:rPr lang="en-GB" dirty="0"/>
              <a:t>Kui </a:t>
            </a:r>
            <a:r>
              <a:rPr lang="en-GB" dirty="0" err="1"/>
              <a:t>vaiet</a:t>
            </a:r>
            <a:r>
              <a:rPr lang="en-GB" dirty="0"/>
              <a:t> on </a:t>
            </a:r>
            <a:r>
              <a:rPr lang="en-GB" dirty="0" err="1"/>
              <a:t>vaja</a:t>
            </a:r>
            <a:r>
              <a:rPr lang="en-GB" dirty="0"/>
              <a:t> </a:t>
            </a:r>
            <a:r>
              <a:rPr lang="en-GB" dirty="0" err="1"/>
              <a:t>täiendavalt</a:t>
            </a:r>
            <a:r>
              <a:rPr lang="en-GB" dirty="0"/>
              <a:t> </a:t>
            </a:r>
            <a:r>
              <a:rPr lang="en-GB" dirty="0" err="1"/>
              <a:t>uurida</a:t>
            </a:r>
            <a:r>
              <a:rPr lang="en-GB" dirty="0"/>
              <a:t>, </a:t>
            </a:r>
            <a:r>
              <a:rPr lang="en-GB" dirty="0" err="1"/>
              <a:t>võib</a:t>
            </a:r>
            <a:r>
              <a:rPr lang="en-GB" dirty="0"/>
              <a:t> </a:t>
            </a:r>
            <a:r>
              <a:rPr lang="en-GB" dirty="0" err="1"/>
              <a:t>vaiet</a:t>
            </a:r>
            <a:r>
              <a:rPr lang="en-GB" dirty="0"/>
              <a:t> </a:t>
            </a:r>
            <a:r>
              <a:rPr lang="en-GB" dirty="0" err="1"/>
              <a:t>läbivaatav</a:t>
            </a:r>
            <a:r>
              <a:rPr lang="en-GB" dirty="0"/>
              <a:t> </a:t>
            </a:r>
            <a:r>
              <a:rPr lang="en-GB" dirty="0" err="1"/>
              <a:t>haldusorgan</a:t>
            </a:r>
            <a:r>
              <a:rPr lang="en-GB" dirty="0"/>
              <a:t> </a:t>
            </a:r>
            <a:r>
              <a:rPr lang="en-GB" dirty="0" err="1"/>
              <a:t>vaide</a:t>
            </a:r>
            <a:r>
              <a:rPr lang="en-GB" dirty="0"/>
              <a:t> </a:t>
            </a:r>
            <a:r>
              <a:rPr lang="en-GB" dirty="0" err="1"/>
              <a:t>läbivaatamise</a:t>
            </a:r>
            <a:r>
              <a:rPr lang="en-GB" dirty="0"/>
              <a:t> </a:t>
            </a:r>
            <a:r>
              <a:rPr lang="en-GB" dirty="0" err="1"/>
              <a:t>tähtaega</a:t>
            </a:r>
            <a:r>
              <a:rPr lang="en-GB" dirty="0"/>
              <a:t> </a:t>
            </a:r>
            <a:r>
              <a:rPr lang="en-GB" dirty="0" err="1"/>
              <a:t>pikendada</a:t>
            </a:r>
            <a:r>
              <a:rPr lang="en-GB" dirty="0"/>
              <a:t> </a:t>
            </a:r>
            <a:r>
              <a:rPr lang="en-GB" dirty="0" err="1"/>
              <a:t>kuni</a:t>
            </a:r>
            <a:r>
              <a:rPr lang="en-GB" dirty="0"/>
              <a:t> 30 </a:t>
            </a:r>
            <a:r>
              <a:rPr lang="en-GB" dirty="0" err="1"/>
              <a:t>päeva</a:t>
            </a:r>
            <a:r>
              <a:rPr lang="en-GB" dirty="0"/>
              <a:t> </a:t>
            </a:r>
            <a:r>
              <a:rPr lang="en-GB" dirty="0" err="1"/>
              <a:t>võrra</a:t>
            </a:r>
            <a:r>
              <a:rPr lang="en-GB" dirty="0"/>
              <a:t> </a:t>
            </a:r>
          </a:p>
          <a:p>
            <a:r>
              <a:rPr lang="en-GB" dirty="0" err="1"/>
              <a:t>Vaiet</a:t>
            </a:r>
            <a:r>
              <a:rPr lang="en-GB" dirty="0"/>
              <a:t> </a:t>
            </a:r>
            <a:r>
              <a:rPr lang="en-GB" dirty="0" err="1"/>
              <a:t>sisuliselt</a:t>
            </a:r>
            <a:r>
              <a:rPr lang="en-GB" dirty="0"/>
              <a:t> </a:t>
            </a:r>
            <a:r>
              <a:rPr lang="en-GB" dirty="0" err="1"/>
              <a:t>lahendades</a:t>
            </a:r>
            <a:r>
              <a:rPr lang="en-GB" dirty="0"/>
              <a:t> on </a:t>
            </a:r>
            <a:r>
              <a:rPr lang="en-GB" dirty="0" err="1"/>
              <a:t>haldusorganil</a:t>
            </a:r>
            <a:r>
              <a:rPr lang="en-GB" dirty="0"/>
              <a:t> </a:t>
            </a:r>
            <a:r>
              <a:rPr lang="en-GB" dirty="0" err="1"/>
              <a:t>õigus</a:t>
            </a:r>
            <a:r>
              <a:rPr lang="en-GB" dirty="0"/>
              <a:t> </a:t>
            </a:r>
            <a:r>
              <a:rPr lang="en-GB" dirty="0" err="1"/>
              <a:t>vaideotsusega</a:t>
            </a:r>
            <a:r>
              <a:rPr lang="en-GB" dirty="0"/>
              <a:t>:</a:t>
            </a:r>
            <a:br>
              <a:rPr lang="en-GB" dirty="0"/>
            </a:br>
            <a:r>
              <a:rPr lang="en-GB" dirty="0"/>
              <a:t> 1) </a:t>
            </a:r>
            <a:r>
              <a:rPr lang="en-GB" dirty="0" err="1"/>
              <a:t>rahuldada</a:t>
            </a:r>
            <a:r>
              <a:rPr lang="en-GB" dirty="0"/>
              <a:t> </a:t>
            </a:r>
            <a:r>
              <a:rPr lang="en-GB" dirty="0" err="1"/>
              <a:t>vaie</a:t>
            </a:r>
            <a:r>
              <a:rPr lang="en-GB" dirty="0"/>
              <a:t> </a:t>
            </a:r>
            <a:r>
              <a:rPr lang="en-GB" dirty="0" err="1"/>
              <a:t>ja</a:t>
            </a:r>
            <a:r>
              <a:rPr lang="en-GB" dirty="0"/>
              <a:t> </a:t>
            </a:r>
            <a:r>
              <a:rPr lang="en-GB" dirty="0" err="1"/>
              <a:t>tunnistada</a:t>
            </a:r>
            <a:r>
              <a:rPr lang="en-GB" dirty="0"/>
              <a:t> </a:t>
            </a:r>
            <a:r>
              <a:rPr lang="en-GB" dirty="0" err="1"/>
              <a:t>haldusakt</a:t>
            </a:r>
            <a:r>
              <a:rPr lang="en-GB" dirty="0"/>
              <a:t> </a:t>
            </a:r>
            <a:r>
              <a:rPr lang="en-GB" dirty="0" err="1"/>
              <a:t>kas</a:t>
            </a:r>
            <a:r>
              <a:rPr lang="en-GB" dirty="0"/>
              <a:t> </a:t>
            </a:r>
            <a:r>
              <a:rPr lang="en-GB" dirty="0" err="1"/>
              <a:t>täielikult</a:t>
            </a:r>
            <a:r>
              <a:rPr lang="en-GB" dirty="0"/>
              <a:t> </a:t>
            </a:r>
            <a:r>
              <a:rPr lang="en-GB" dirty="0" err="1"/>
              <a:t>või</a:t>
            </a:r>
            <a:r>
              <a:rPr lang="en-GB" dirty="0"/>
              <a:t> </a:t>
            </a:r>
            <a:r>
              <a:rPr lang="en-GB" dirty="0" err="1"/>
              <a:t>osaliselt</a:t>
            </a:r>
            <a:r>
              <a:rPr lang="en-GB" dirty="0"/>
              <a:t> </a:t>
            </a:r>
            <a:r>
              <a:rPr lang="en-GB" dirty="0" err="1"/>
              <a:t>kehtetuks</a:t>
            </a:r>
            <a:r>
              <a:rPr lang="en-GB" dirty="0"/>
              <a:t> </a:t>
            </a:r>
            <a:r>
              <a:rPr lang="en-GB" dirty="0" err="1"/>
              <a:t>ning</a:t>
            </a:r>
            <a:r>
              <a:rPr lang="en-GB" dirty="0"/>
              <a:t> </a:t>
            </a:r>
            <a:r>
              <a:rPr lang="en-GB" dirty="0" err="1"/>
              <a:t>kõrvaldada</a:t>
            </a:r>
            <a:r>
              <a:rPr lang="en-GB" dirty="0"/>
              <a:t> </a:t>
            </a:r>
            <a:r>
              <a:rPr lang="en-GB" dirty="0" err="1"/>
              <a:t>haldusakti</a:t>
            </a:r>
            <a:r>
              <a:rPr lang="en-GB" dirty="0"/>
              <a:t> </a:t>
            </a:r>
            <a:r>
              <a:rPr lang="en-GB" dirty="0" err="1"/>
              <a:t>faktilised</a:t>
            </a:r>
            <a:r>
              <a:rPr lang="en-GB" dirty="0"/>
              <a:t> </a:t>
            </a:r>
            <a:r>
              <a:rPr lang="en-GB" dirty="0" err="1"/>
              <a:t>tagajärjed</a:t>
            </a:r>
            <a:r>
              <a:rPr lang="en-GB" dirty="0"/>
              <a:t>;</a:t>
            </a:r>
            <a:br>
              <a:rPr lang="en-GB" dirty="0"/>
            </a:br>
            <a:r>
              <a:rPr lang="en-GB" dirty="0"/>
              <a:t> 2) </a:t>
            </a:r>
            <a:r>
              <a:rPr lang="en-GB" u="sng" dirty="0" err="1"/>
              <a:t>teha</a:t>
            </a:r>
            <a:r>
              <a:rPr lang="en-GB" u="sng" dirty="0"/>
              <a:t> </a:t>
            </a:r>
            <a:r>
              <a:rPr lang="en-GB" u="sng" dirty="0" err="1"/>
              <a:t>ettekirjutus</a:t>
            </a:r>
            <a:r>
              <a:rPr lang="en-GB" u="sng" dirty="0"/>
              <a:t> </a:t>
            </a:r>
            <a:r>
              <a:rPr lang="en-GB" u="sng" dirty="0" err="1"/>
              <a:t>haldusakti</a:t>
            </a:r>
            <a:r>
              <a:rPr lang="en-GB" u="sng" dirty="0"/>
              <a:t> </a:t>
            </a:r>
            <a:r>
              <a:rPr lang="en-GB" u="sng" dirty="0" err="1"/>
              <a:t>andmiseks</a:t>
            </a:r>
            <a:r>
              <a:rPr lang="en-GB" u="sng" dirty="0"/>
              <a:t>, </a:t>
            </a:r>
            <a:r>
              <a:rPr lang="en-GB" u="sng" dirty="0" err="1"/>
              <a:t>toimingu</a:t>
            </a:r>
            <a:r>
              <a:rPr lang="en-GB" u="sng" dirty="0"/>
              <a:t> </a:t>
            </a:r>
            <a:r>
              <a:rPr lang="en-GB" u="sng" dirty="0" err="1"/>
              <a:t>sooritamiseks</a:t>
            </a:r>
            <a:r>
              <a:rPr lang="en-GB" u="sng" dirty="0"/>
              <a:t> </a:t>
            </a:r>
            <a:r>
              <a:rPr lang="en-GB" u="sng" dirty="0" err="1"/>
              <a:t>või</a:t>
            </a:r>
            <a:r>
              <a:rPr lang="en-GB" u="sng" dirty="0"/>
              <a:t> </a:t>
            </a:r>
            <a:r>
              <a:rPr lang="en-GB" u="sng" dirty="0" err="1"/>
              <a:t>asja</a:t>
            </a:r>
            <a:r>
              <a:rPr lang="en-GB" u="sng" dirty="0"/>
              <a:t> </a:t>
            </a:r>
            <a:r>
              <a:rPr lang="en-GB" u="sng" dirty="0" err="1"/>
              <a:t>uueks</a:t>
            </a:r>
            <a:r>
              <a:rPr lang="en-GB" u="sng" dirty="0"/>
              <a:t> </a:t>
            </a:r>
            <a:r>
              <a:rPr lang="en-GB" u="sng" dirty="0" err="1"/>
              <a:t>otsustamiseks</a:t>
            </a:r>
            <a:r>
              <a:rPr lang="en-GB" dirty="0"/>
              <a:t>;</a:t>
            </a:r>
            <a:br>
              <a:rPr lang="en-GB" dirty="0"/>
            </a:br>
            <a:r>
              <a:rPr lang="en-GB" dirty="0"/>
              <a:t> 3) </a:t>
            </a:r>
            <a:r>
              <a:rPr lang="en-GB" dirty="0" err="1"/>
              <a:t>teha</a:t>
            </a:r>
            <a:r>
              <a:rPr lang="en-GB" dirty="0"/>
              <a:t> </a:t>
            </a:r>
            <a:r>
              <a:rPr lang="en-GB" dirty="0" err="1"/>
              <a:t>ettekirjutus</a:t>
            </a:r>
            <a:r>
              <a:rPr lang="en-GB" dirty="0"/>
              <a:t> </a:t>
            </a:r>
            <a:r>
              <a:rPr lang="en-GB" dirty="0" err="1"/>
              <a:t>toimingu</a:t>
            </a:r>
            <a:r>
              <a:rPr lang="en-GB" dirty="0"/>
              <a:t> </a:t>
            </a:r>
            <a:r>
              <a:rPr lang="en-GB" dirty="0" err="1"/>
              <a:t>tagasitäitmiseks</a:t>
            </a:r>
            <a:r>
              <a:rPr lang="en-GB" dirty="0"/>
              <a:t>;</a:t>
            </a:r>
            <a:br>
              <a:rPr lang="en-GB" dirty="0"/>
            </a:br>
            <a:r>
              <a:rPr lang="en-GB" dirty="0"/>
              <a:t> 4) </a:t>
            </a:r>
            <a:r>
              <a:rPr lang="en-GB" dirty="0" err="1"/>
              <a:t>jätta</a:t>
            </a:r>
            <a:r>
              <a:rPr lang="en-GB" dirty="0"/>
              <a:t> </a:t>
            </a:r>
            <a:r>
              <a:rPr lang="en-GB" dirty="0" err="1"/>
              <a:t>vaie</a:t>
            </a:r>
            <a:r>
              <a:rPr lang="en-GB" dirty="0"/>
              <a:t> </a:t>
            </a:r>
            <a:r>
              <a:rPr lang="en-GB" dirty="0" err="1"/>
              <a:t>rahuldamata</a:t>
            </a:r>
            <a:endParaRPr lang="en-GB" dirty="0"/>
          </a:p>
          <a:p>
            <a:endParaRPr lang="en-GB" dirty="0"/>
          </a:p>
        </p:txBody>
      </p:sp>
      <p:sp>
        <p:nvSpPr>
          <p:cNvPr id="4" name="Kuupäeva kohatäide 3"/>
          <p:cNvSpPr>
            <a:spLocks noGrp="1"/>
          </p:cNvSpPr>
          <p:nvPr>
            <p:ph type="dt" sz="half" idx="10"/>
          </p:nvPr>
        </p:nvSpPr>
        <p:spPr/>
        <p:txBody>
          <a:bodyPr/>
          <a:lstStyle/>
          <a:p>
            <a:r>
              <a:rPr lang="et-EE"/>
              <a:t>01.04.2025</a:t>
            </a:r>
            <a:endParaRPr lang="en-US" dirty="0"/>
          </a:p>
        </p:txBody>
      </p:sp>
    </p:spTree>
    <p:extLst>
      <p:ext uri="{BB962C8B-B14F-4D97-AF65-F5344CB8AC3E}">
        <p14:creationId xmlns:p14="http://schemas.microsoft.com/office/powerpoint/2010/main" val="2325030935"/>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Dividend</Template>
  <TotalTime>13580</TotalTime>
  <Words>3004</Words>
  <Application>Microsoft Office PowerPoint</Application>
  <PresentationFormat>Laiekraan</PresentationFormat>
  <Paragraphs>218</Paragraphs>
  <Slides>31</Slides>
  <Notes>0</Notes>
  <HiddenSlides>0</HiddenSlides>
  <MMClips>0</MMClips>
  <ScaleCrop>false</ScaleCrop>
  <HeadingPairs>
    <vt:vector size="6" baseType="variant">
      <vt:variant>
        <vt:lpstr>Kasutatud fondid</vt:lpstr>
      </vt:variant>
      <vt:variant>
        <vt:i4>5</vt:i4>
      </vt:variant>
      <vt:variant>
        <vt:lpstr>Kujundus</vt:lpstr>
      </vt:variant>
      <vt:variant>
        <vt:i4>1</vt:i4>
      </vt:variant>
      <vt:variant>
        <vt:lpstr>Slaidipealkirjad</vt:lpstr>
      </vt:variant>
      <vt:variant>
        <vt:i4>31</vt:i4>
      </vt:variant>
    </vt:vector>
  </HeadingPairs>
  <TitlesOfParts>
    <vt:vector size="37" baseType="lpstr">
      <vt:lpstr>Arial</vt:lpstr>
      <vt:lpstr>Calibri</vt:lpstr>
      <vt:lpstr>Gill Sans MT</vt:lpstr>
      <vt:lpstr>Wingdings</vt:lpstr>
      <vt:lpstr>Wingdings 2</vt:lpstr>
      <vt:lpstr>Dividend</vt:lpstr>
      <vt:lpstr>„PUUETEGA INIMESTE PROBLEEMID JA KUIDAS EDASI“</vt:lpstr>
      <vt:lpstr>AKTUAALSED TEEMAD</vt:lpstr>
      <vt:lpstr>HALDUSMENETLUS</vt:lpstr>
      <vt:lpstr>HALDUSAKT EHK OTSUS</vt:lpstr>
      <vt:lpstr>HALDUSAKT EHK OTSUS</vt:lpstr>
      <vt:lpstr>HALDUSMENETLUSEST KOKKUVÕTVALT</vt:lpstr>
      <vt:lpstr>VAIDEMENETLUS</vt:lpstr>
      <vt:lpstr>VAIDEMENETLUS (HMS § 71 jj)</vt:lpstr>
      <vt:lpstr>VAIDEMENETLUS</vt:lpstr>
      <vt:lpstr>HALDUSKOHTUMENETLUS</vt:lpstr>
      <vt:lpstr>HALDUSKOHTUMENETLUS</vt:lpstr>
      <vt:lpstr>TÖÖVÕIME HINDAMINE (TVTS)</vt:lpstr>
      <vt:lpstr>TÖÖVÕIME HINDAMINE</vt:lpstr>
      <vt:lpstr>TÖÖVÕIME HINDAMINE</vt:lpstr>
      <vt:lpstr>TÖÖVÕIME HINDAMINE</vt:lpstr>
      <vt:lpstr>TÖÖVÕIME HINDAMINE</vt:lpstr>
      <vt:lpstr>TÖÖVÕIME HINDAMISE METOODIKA</vt:lpstr>
      <vt:lpstr>TÖÖVÕIME HINDAMISE METOODIKA</vt:lpstr>
      <vt:lpstr>TÖÖVÕIME HINDAMISEST KOKKUVÕTTES</vt:lpstr>
      <vt:lpstr>PUUDE RASKUSASTME TUVASTAMINE (PISTS)</vt:lpstr>
      <vt:lpstr>PUUDE RASKUSASTME TUVASTAMINE</vt:lpstr>
      <vt:lpstr>PUUDE RASKUSASTME TUVASTAMINE</vt:lpstr>
      <vt:lpstr>PUUDE RASKUSASTME TUVASTAMINE</vt:lpstr>
      <vt:lpstr>PUUDE RASKUSASTME TUVASTAMINE</vt:lpstr>
      <vt:lpstr>METOODIKA</vt:lpstr>
      <vt:lpstr>Puude tuvastamine Halduskohtu praktikas- riigikohtu analüüs</vt:lpstr>
      <vt:lpstr>PUUDE RASKUSASTME TUVASTAMISEST KOKKUVÕTES</vt:lpstr>
      <vt:lpstr>TAOTLUSE ESITAMISEL ON OLULINE</vt:lpstr>
      <vt:lpstr>Vaide koostamisel on oluline (I)</vt:lpstr>
      <vt:lpstr>VAIDE KOOSTAMISEL ON OLULINE (II)</vt:lpstr>
      <vt:lpstr>Tänan  KUULAMAST!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Töövõime hindamise ja puude tuvastamise kokkuvõte</dc:title>
  <dc:creator>Windows User</dc:creator>
  <cp:lastModifiedBy>EKHL kasutaja</cp:lastModifiedBy>
  <cp:revision>269</cp:revision>
  <dcterms:created xsi:type="dcterms:W3CDTF">2018-02-26T08:15:13Z</dcterms:created>
  <dcterms:modified xsi:type="dcterms:W3CDTF">2025-05-20T11:53:38Z</dcterms:modified>
</cp:coreProperties>
</file>